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2.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ink/ink3.xml" ContentType="application/inkml+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989" r:id="rId2"/>
    <p:sldMasterId id="2147484016" r:id="rId3"/>
    <p:sldMasterId id="2147484028" r:id="rId4"/>
  </p:sldMasterIdLst>
  <p:notesMasterIdLst>
    <p:notesMasterId r:id="rId117"/>
  </p:notesMasterIdLst>
  <p:sldIdLst>
    <p:sldId id="261" r:id="rId5"/>
    <p:sldId id="256" r:id="rId6"/>
    <p:sldId id="257" r:id="rId7"/>
    <p:sldId id="258" r:id="rId8"/>
    <p:sldId id="432" r:id="rId9"/>
    <p:sldId id="572" r:id="rId10"/>
    <p:sldId id="559" r:id="rId11"/>
    <p:sldId id="434" r:id="rId12"/>
    <p:sldId id="523" r:id="rId13"/>
    <p:sldId id="499" r:id="rId14"/>
    <p:sldId id="476" r:id="rId15"/>
    <p:sldId id="477" r:id="rId16"/>
    <p:sldId id="482" r:id="rId17"/>
    <p:sldId id="501" r:id="rId18"/>
    <p:sldId id="437" r:id="rId19"/>
    <p:sldId id="438" r:id="rId20"/>
    <p:sldId id="545" r:id="rId21"/>
    <p:sldId id="546" r:id="rId22"/>
    <p:sldId id="547" r:id="rId23"/>
    <p:sldId id="548" r:id="rId24"/>
    <p:sldId id="549" r:id="rId25"/>
    <p:sldId id="550" r:id="rId26"/>
    <p:sldId id="551" r:id="rId27"/>
    <p:sldId id="552" r:id="rId28"/>
    <p:sldId id="553" r:id="rId29"/>
    <p:sldId id="554" r:id="rId30"/>
    <p:sldId id="544" r:id="rId31"/>
    <p:sldId id="478" r:id="rId32"/>
    <p:sldId id="573" r:id="rId33"/>
    <p:sldId id="473" r:id="rId34"/>
    <p:sldId id="488" r:id="rId35"/>
    <p:sldId id="450" r:id="rId36"/>
    <p:sldId id="489" r:id="rId37"/>
    <p:sldId id="451" r:id="rId38"/>
    <p:sldId id="490" r:id="rId39"/>
    <p:sldId id="556" r:id="rId40"/>
    <p:sldId id="600" r:id="rId41"/>
    <p:sldId id="610" r:id="rId42"/>
    <p:sldId id="585" r:id="rId43"/>
    <p:sldId id="602" r:id="rId44"/>
    <p:sldId id="494" r:id="rId45"/>
    <p:sldId id="510" r:id="rId46"/>
    <p:sldId id="457" r:id="rId47"/>
    <p:sldId id="569" r:id="rId48"/>
    <p:sldId id="459" r:id="rId49"/>
    <p:sldId id="606" r:id="rId50"/>
    <p:sldId id="593" r:id="rId51"/>
    <p:sldId id="467" r:id="rId52"/>
    <p:sldId id="469" r:id="rId53"/>
    <p:sldId id="583" r:id="rId54"/>
    <p:sldId id="466" r:id="rId55"/>
    <p:sldId id="260" r:id="rId56"/>
    <p:sldId id="304" r:id="rId57"/>
    <p:sldId id="611" r:id="rId58"/>
    <p:sldId id="612" r:id="rId59"/>
    <p:sldId id="609" r:id="rId60"/>
    <p:sldId id="608" r:id="rId61"/>
    <p:sldId id="586" r:id="rId62"/>
    <p:sldId id="587" r:id="rId63"/>
    <p:sldId id="588" r:id="rId64"/>
    <p:sldId id="513" r:id="rId65"/>
    <p:sldId id="507" r:id="rId66"/>
    <p:sldId id="509" r:id="rId67"/>
    <p:sldId id="430" r:id="rId68"/>
    <p:sldId id="431" r:id="rId69"/>
    <p:sldId id="521" r:id="rId70"/>
    <p:sldId id="428" r:id="rId71"/>
    <p:sldId id="429" r:id="rId72"/>
    <p:sldId id="475" r:id="rId73"/>
    <p:sldId id="486" r:id="rId74"/>
    <p:sldId id="496" r:id="rId75"/>
    <p:sldId id="497" r:id="rId76"/>
    <p:sldId id="525" r:id="rId77"/>
    <p:sldId id="526" r:id="rId78"/>
    <p:sldId id="514" r:id="rId79"/>
    <p:sldId id="515" r:id="rId80"/>
    <p:sldId id="520" r:id="rId81"/>
    <p:sldId id="522" r:id="rId82"/>
    <p:sldId id="527" r:id="rId83"/>
    <p:sldId id="528" r:id="rId84"/>
    <p:sldId id="529" r:id="rId85"/>
    <p:sldId id="530" r:id="rId86"/>
    <p:sldId id="531" r:id="rId87"/>
    <p:sldId id="532" r:id="rId88"/>
    <p:sldId id="540" r:id="rId89"/>
    <p:sldId id="541" r:id="rId90"/>
    <p:sldId id="561" r:id="rId91"/>
    <p:sldId id="562" r:id="rId92"/>
    <p:sldId id="563" r:id="rId93"/>
    <p:sldId id="564" r:id="rId94"/>
    <p:sldId id="565" r:id="rId95"/>
    <p:sldId id="567" r:id="rId96"/>
    <p:sldId id="568" r:id="rId97"/>
    <p:sldId id="570" r:id="rId98"/>
    <p:sldId id="576" r:id="rId99"/>
    <p:sldId id="577" r:id="rId100"/>
    <p:sldId id="578" r:id="rId101"/>
    <p:sldId id="580" r:id="rId102"/>
    <p:sldId id="581" r:id="rId103"/>
    <p:sldId id="582" r:id="rId104"/>
    <p:sldId id="603" r:id="rId105"/>
    <p:sldId id="604" r:id="rId106"/>
    <p:sldId id="605" r:id="rId107"/>
    <p:sldId id="589" r:id="rId108"/>
    <p:sldId id="590" r:id="rId109"/>
    <p:sldId id="591" r:id="rId110"/>
    <p:sldId id="592" r:id="rId111"/>
    <p:sldId id="596" r:id="rId112"/>
    <p:sldId id="597" r:id="rId113"/>
    <p:sldId id="598" r:id="rId114"/>
    <p:sldId id="599" r:id="rId115"/>
    <p:sldId id="607" r:id="rId1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bstract" id="{F6CCE7A4-B6C7-43E6-84DC-3917A90172B6}">
          <p14:sldIdLst>
            <p14:sldId id="261"/>
          </p14:sldIdLst>
        </p14:section>
        <p14:section name="Intro" id="{A8ABF474-BA48-4662-9B10-4C79568E30E5}">
          <p14:sldIdLst>
            <p14:sldId id="256"/>
            <p14:sldId id="257"/>
            <p14:sldId id="258"/>
            <p14:sldId id="432"/>
          </p14:sldIdLst>
        </p14:section>
        <p14:section name="What Are Containers" id="{65E645B1-3588-4891-B13F-BF8AC92CA561}">
          <p14:sldIdLst>
            <p14:sldId id="572"/>
            <p14:sldId id="559"/>
            <p14:sldId id="434"/>
            <p14:sldId id="523"/>
          </p14:sldIdLst>
        </p14:section>
        <p14:section name="VM vs. Container" id="{AEFEE513-BE87-4997-A965-F68570F9687D}">
          <p14:sldIdLst>
            <p14:sldId id="499"/>
            <p14:sldId id="476"/>
            <p14:sldId id="477"/>
            <p14:sldId id="482"/>
          </p14:sldIdLst>
        </p14:section>
        <p14:section name="Windows Server 2016" id="{F2CA6F2C-EC6C-4951-8FDC-38528DF7D715}">
          <p14:sldIdLst>
            <p14:sldId id="501"/>
            <p14:sldId id="437"/>
            <p14:sldId id="438"/>
            <p14:sldId id="545"/>
            <p14:sldId id="546"/>
            <p14:sldId id="547"/>
            <p14:sldId id="548"/>
            <p14:sldId id="549"/>
            <p14:sldId id="550"/>
            <p14:sldId id="551"/>
            <p14:sldId id="552"/>
            <p14:sldId id="553"/>
            <p14:sldId id="554"/>
            <p14:sldId id="544"/>
            <p14:sldId id="478"/>
            <p14:sldId id="573"/>
            <p14:sldId id="473"/>
          </p14:sldIdLst>
        </p14:section>
        <p14:section name="Getting Started with Docker" id="{7CB7E3F6-E951-4F5B-841D-4FD62831F329}">
          <p14:sldIdLst>
            <p14:sldId id="488"/>
            <p14:sldId id="450"/>
            <p14:sldId id="489"/>
            <p14:sldId id="451"/>
            <p14:sldId id="490"/>
            <p14:sldId id="556"/>
            <p14:sldId id="600"/>
            <p14:sldId id="610"/>
            <p14:sldId id="585"/>
            <p14:sldId id="602"/>
            <p14:sldId id="494"/>
            <p14:sldId id="510"/>
          </p14:sldIdLst>
        </p14:section>
        <p14:section name="The Bigger Picture" id="{B184F2BD-D940-4028-9DD8-16FAFCEC26E5}">
          <p14:sldIdLst>
            <p14:sldId id="457"/>
            <p14:sldId id="569"/>
            <p14:sldId id="459"/>
            <p14:sldId id="606"/>
          </p14:sldIdLst>
        </p14:section>
        <p14:section name="Learning Materials" id="{11DD7850-A6C6-4721-BE7B-0353C5C702BE}">
          <p14:sldIdLst>
            <p14:sldId id="593"/>
            <p14:sldId id="467"/>
            <p14:sldId id="469"/>
            <p14:sldId id="583"/>
          </p14:sldIdLst>
        </p14:section>
        <p14:section name="Wrap up" id="{B5F7F849-7781-43E7-9DBD-1B2C88A589BA}">
          <p14:sldIdLst>
            <p14:sldId id="466"/>
            <p14:sldId id="260"/>
            <p14:sldId id="304"/>
          </p14:sldIdLst>
        </p14:section>
        <p14:section name="Archive" id="{981B537B-CE39-4B4B-A0FA-3734FF1201E2}">
          <p14:sldIdLst>
            <p14:sldId id="611"/>
            <p14:sldId id="612"/>
            <p14:sldId id="609"/>
            <p14:sldId id="608"/>
            <p14:sldId id="586"/>
            <p14:sldId id="587"/>
            <p14:sldId id="588"/>
            <p14:sldId id="513"/>
            <p14:sldId id="507"/>
            <p14:sldId id="509"/>
            <p14:sldId id="430"/>
            <p14:sldId id="431"/>
            <p14:sldId id="521"/>
            <p14:sldId id="428"/>
            <p14:sldId id="429"/>
            <p14:sldId id="475"/>
            <p14:sldId id="486"/>
            <p14:sldId id="496"/>
            <p14:sldId id="497"/>
            <p14:sldId id="525"/>
            <p14:sldId id="526"/>
            <p14:sldId id="514"/>
            <p14:sldId id="515"/>
            <p14:sldId id="520"/>
            <p14:sldId id="522"/>
            <p14:sldId id="527"/>
            <p14:sldId id="528"/>
            <p14:sldId id="529"/>
            <p14:sldId id="530"/>
            <p14:sldId id="531"/>
            <p14:sldId id="532"/>
            <p14:sldId id="540"/>
            <p14:sldId id="541"/>
            <p14:sldId id="561"/>
            <p14:sldId id="562"/>
            <p14:sldId id="563"/>
            <p14:sldId id="564"/>
            <p14:sldId id="565"/>
            <p14:sldId id="567"/>
            <p14:sldId id="568"/>
            <p14:sldId id="570"/>
            <p14:sldId id="576"/>
            <p14:sldId id="577"/>
            <p14:sldId id="578"/>
            <p14:sldId id="580"/>
            <p14:sldId id="581"/>
            <p14:sldId id="582"/>
            <p14:sldId id="603"/>
            <p14:sldId id="604"/>
            <p14:sldId id="605"/>
            <p14:sldId id="589"/>
            <p14:sldId id="590"/>
            <p14:sldId id="591"/>
            <p14:sldId id="592"/>
            <p14:sldId id="596"/>
            <p14:sldId id="597"/>
            <p14:sldId id="598"/>
            <p14:sldId id="599"/>
            <p14:sldId id="6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66FF"/>
    <a:srgbClr val="0078D7"/>
    <a:srgbClr val="107C10"/>
    <a:srgbClr val="D83B01"/>
    <a:srgbClr val="505050"/>
    <a:srgbClr val="E3E3E3"/>
    <a:srgbClr val="FFFFFF"/>
    <a:srgbClr val="1F2528"/>
    <a:srgbClr val="22282B"/>
    <a:srgbClr val="262C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92" autoAdjust="0"/>
    <p:restoredTop sz="86189" autoAdjust="0"/>
  </p:normalViewPr>
  <p:slideViewPr>
    <p:cSldViewPr snapToGrid="0">
      <p:cViewPr varScale="1">
        <p:scale>
          <a:sx n="90" d="100"/>
          <a:sy n="90" d="100"/>
        </p:scale>
        <p:origin x="216" y="3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notesMaster" Target="notesMasters/notesMaster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7CFDA6-C037-402A-9E98-FB8BEB882F35}" type="doc">
      <dgm:prSet loTypeId="urn:microsoft.com/office/officeart/2005/8/layout/hProcess3" loCatId="process" qsTypeId="urn:microsoft.com/office/officeart/2005/8/quickstyle/simple1" qsCatId="simple" csTypeId="urn:microsoft.com/office/officeart/2005/8/colors/accent1_1" csCatId="accent1" phldr="1"/>
      <dgm:spPr/>
    </dgm:pt>
    <dgm:pt modelId="{1E0D4FA4-A96B-4CDC-9B3A-1AE658DA17E2}">
      <dgm:prSet phldrT="[Text]"/>
      <dgm:spPr/>
      <dgm:t>
        <a:bodyPr/>
        <a:lstStyle/>
        <a:p>
          <a:r>
            <a:rPr lang="en-US" dirty="0"/>
            <a:t>1982</a:t>
          </a:r>
        </a:p>
      </dgm:t>
    </dgm:pt>
    <dgm:pt modelId="{8B3C76DC-86E6-42A4-A026-3FCAF8136DCD}" type="parTrans" cxnId="{5D40C196-F5F4-4073-9352-D47E84735862}">
      <dgm:prSet/>
      <dgm:spPr/>
      <dgm:t>
        <a:bodyPr/>
        <a:lstStyle/>
        <a:p>
          <a:endParaRPr lang="en-US"/>
        </a:p>
      </dgm:t>
    </dgm:pt>
    <dgm:pt modelId="{0EB6C820-A75D-433C-8E56-FA8B00CF8B96}" type="sibTrans" cxnId="{5D40C196-F5F4-4073-9352-D47E84735862}">
      <dgm:prSet/>
      <dgm:spPr/>
      <dgm:t>
        <a:bodyPr/>
        <a:lstStyle/>
        <a:p>
          <a:endParaRPr lang="en-US"/>
        </a:p>
      </dgm:t>
    </dgm:pt>
    <dgm:pt modelId="{518AFDC0-3060-40C3-A0CA-9BD5387503B5}">
      <dgm:prSet phldrT="[Text]"/>
      <dgm:spPr/>
      <dgm:t>
        <a:bodyPr/>
        <a:lstStyle/>
        <a:p>
          <a:r>
            <a:rPr lang="en-US" dirty="0"/>
            <a:t>2000</a:t>
          </a:r>
        </a:p>
      </dgm:t>
    </dgm:pt>
    <dgm:pt modelId="{E75A1923-1BC1-48B0-B739-24B111F278C6}" type="parTrans" cxnId="{B2706D91-E13D-4265-A778-62C484BDE354}">
      <dgm:prSet/>
      <dgm:spPr/>
      <dgm:t>
        <a:bodyPr/>
        <a:lstStyle/>
        <a:p>
          <a:endParaRPr lang="en-US"/>
        </a:p>
      </dgm:t>
    </dgm:pt>
    <dgm:pt modelId="{56DB3841-73C5-4806-9092-1D97B3219E6F}" type="sibTrans" cxnId="{B2706D91-E13D-4265-A778-62C484BDE354}">
      <dgm:prSet/>
      <dgm:spPr/>
      <dgm:t>
        <a:bodyPr/>
        <a:lstStyle/>
        <a:p>
          <a:endParaRPr lang="en-US"/>
        </a:p>
      </dgm:t>
    </dgm:pt>
    <dgm:pt modelId="{E1B40E57-B916-4DF1-9E12-3956EF07283A}">
      <dgm:prSet phldrT="[Text]"/>
      <dgm:spPr/>
      <dgm:t>
        <a:bodyPr/>
        <a:lstStyle/>
        <a:p>
          <a:r>
            <a:rPr lang="en-US" dirty="0"/>
            <a:t>2002</a:t>
          </a:r>
        </a:p>
      </dgm:t>
    </dgm:pt>
    <dgm:pt modelId="{DE5AA26E-0492-4F32-A7BC-2458CC0E8F39}" type="parTrans" cxnId="{EC468B0B-03AF-4CC8-B0D5-424202008015}">
      <dgm:prSet/>
      <dgm:spPr/>
      <dgm:t>
        <a:bodyPr/>
        <a:lstStyle/>
        <a:p>
          <a:endParaRPr lang="en-US"/>
        </a:p>
      </dgm:t>
    </dgm:pt>
    <dgm:pt modelId="{31A4DC6B-3D44-4029-9B45-C88C0D44A4DB}" type="sibTrans" cxnId="{EC468B0B-03AF-4CC8-B0D5-424202008015}">
      <dgm:prSet/>
      <dgm:spPr/>
      <dgm:t>
        <a:bodyPr/>
        <a:lstStyle/>
        <a:p>
          <a:endParaRPr lang="en-US"/>
        </a:p>
      </dgm:t>
    </dgm:pt>
    <dgm:pt modelId="{59AD2529-CBFB-48E5-9FAD-7B70D2E35D52}">
      <dgm:prSet phldrT="[Text]"/>
      <dgm:spPr/>
      <dgm:t>
        <a:bodyPr/>
        <a:lstStyle/>
        <a:p>
          <a:r>
            <a:rPr lang="en-US"/>
            <a:t>Bill </a:t>
          </a:r>
          <a:r>
            <a:rPr lang="en-US" dirty="0"/>
            <a:t>Joy adds ‘</a:t>
          </a:r>
          <a:r>
            <a:rPr lang="en-US" dirty="0" err="1"/>
            <a:t>chroot</a:t>
          </a:r>
          <a:r>
            <a:rPr lang="en-US" dirty="0"/>
            <a:t>’  to Unix</a:t>
          </a:r>
        </a:p>
      </dgm:t>
    </dgm:pt>
    <dgm:pt modelId="{D90FE145-5BC0-42F8-86DD-D6429C489AA4}" type="parTrans" cxnId="{475A37DC-6130-4631-8E9D-1BB3285F2C4C}">
      <dgm:prSet/>
      <dgm:spPr/>
      <dgm:t>
        <a:bodyPr/>
        <a:lstStyle/>
        <a:p>
          <a:endParaRPr lang="en-US"/>
        </a:p>
      </dgm:t>
    </dgm:pt>
    <dgm:pt modelId="{F3551240-48FE-4A9E-BCCC-89030863710F}" type="sibTrans" cxnId="{475A37DC-6130-4631-8E9D-1BB3285F2C4C}">
      <dgm:prSet/>
      <dgm:spPr/>
      <dgm:t>
        <a:bodyPr/>
        <a:lstStyle/>
        <a:p>
          <a:endParaRPr lang="en-US"/>
        </a:p>
      </dgm:t>
    </dgm:pt>
    <dgm:pt modelId="{7300D574-7C48-4DFD-B579-5B8C40A8B1F5}">
      <dgm:prSet phldrT="[Text]"/>
      <dgm:spPr/>
      <dgm:t>
        <a:bodyPr/>
        <a:lstStyle/>
        <a:p>
          <a:r>
            <a:rPr lang="en-US" dirty="0"/>
            <a:t>“jails” in FreeBSD</a:t>
          </a:r>
        </a:p>
      </dgm:t>
    </dgm:pt>
    <dgm:pt modelId="{A27DA88E-3852-4926-9ABD-9B82B03E7028}" type="parTrans" cxnId="{438003B0-A9CB-4978-A3D5-6D62CE4AEDA4}">
      <dgm:prSet/>
      <dgm:spPr/>
      <dgm:t>
        <a:bodyPr/>
        <a:lstStyle/>
        <a:p>
          <a:endParaRPr lang="en-US"/>
        </a:p>
      </dgm:t>
    </dgm:pt>
    <dgm:pt modelId="{C646CC78-E327-41B3-99F1-79066F9A780B}" type="sibTrans" cxnId="{438003B0-A9CB-4978-A3D5-6D62CE4AEDA4}">
      <dgm:prSet/>
      <dgm:spPr/>
      <dgm:t>
        <a:bodyPr/>
        <a:lstStyle/>
        <a:p>
          <a:endParaRPr lang="en-US"/>
        </a:p>
      </dgm:t>
    </dgm:pt>
    <dgm:pt modelId="{0B73F516-22BE-4F51-9B49-C3159AAD92B8}">
      <dgm:prSet phldrT="[Text]"/>
      <dgm:spPr/>
      <dgm:t>
        <a:bodyPr/>
        <a:lstStyle/>
        <a:p>
          <a:r>
            <a:rPr lang="en-US" dirty="0"/>
            <a:t>Security as design point</a:t>
          </a:r>
        </a:p>
      </dgm:t>
    </dgm:pt>
    <dgm:pt modelId="{BC6F2A00-4E4D-475D-9E13-678B03D4B915}" type="parTrans" cxnId="{4F1E738B-D0CB-45C8-B374-C25B137AE3AF}">
      <dgm:prSet/>
      <dgm:spPr/>
      <dgm:t>
        <a:bodyPr/>
        <a:lstStyle/>
        <a:p>
          <a:endParaRPr lang="en-US"/>
        </a:p>
      </dgm:t>
    </dgm:pt>
    <dgm:pt modelId="{31DE5FE2-5FB9-433E-9085-0094D4833E5B}" type="sibTrans" cxnId="{4F1E738B-D0CB-45C8-B374-C25B137AE3AF}">
      <dgm:prSet/>
      <dgm:spPr/>
      <dgm:t>
        <a:bodyPr/>
        <a:lstStyle/>
        <a:p>
          <a:endParaRPr lang="en-US"/>
        </a:p>
      </dgm:t>
    </dgm:pt>
    <dgm:pt modelId="{8687702E-396F-4E27-B47E-CC0E3377FD54}">
      <dgm:prSet phldrT="[Text]"/>
      <dgm:spPr/>
      <dgm:t>
        <a:bodyPr/>
        <a:lstStyle/>
        <a:p>
          <a:r>
            <a:rPr lang="en-US" dirty="0"/>
            <a:t>Solaris Zones</a:t>
          </a:r>
        </a:p>
      </dgm:t>
    </dgm:pt>
    <dgm:pt modelId="{D93AA24E-516A-4FAB-AB62-789CD2AA3A00}" type="parTrans" cxnId="{C7E77AAD-9128-4418-8DBD-1120EA505131}">
      <dgm:prSet/>
      <dgm:spPr/>
      <dgm:t>
        <a:bodyPr/>
        <a:lstStyle/>
        <a:p>
          <a:endParaRPr lang="en-US"/>
        </a:p>
      </dgm:t>
    </dgm:pt>
    <dgm:pt modelId="{F549709C-CA92-43E5-9B59-E64779A8A22E}" type="sibTrans" cxnId="{C7E77AAD-9128-4418-8DBD-1120EA505131}">
      <dgm:prSet/>
      <dgm:spPr/>
      <dgm:t>
        <a:bodyPr/>
        <a:lstStyle/>
        <a:p>
          <a:endParaRPr lang="en-US"/>
        </a:p>
      </dgm:t>
    </dgm:pt>
    <dgm:pt modelId="{82D3A08B-EFFF-4343-BA10-0BA26585E1DD}">
      <dgm:prSet phldrT="[Text]"/>
      <dgm:spPr/>
      <dgm:t>
        <a:bodyPr/>
        <a:lstStyle/>
        <a:p>
          <a:r>
            <a:rPr lang="en-US" dirty="0"/>
            <a:t>Operating system virtualization</a:t>
          </a:r>
        </a:p>
      </dgm:t>
    </dgm:pt>
    <dgm:pt modelId="{0A07FD19-62A1-4C49-9706-F61DF004B794}" type="parTrans" cxnId="{B4F0118A-122E-4CF6-9515-C250092E1F55}">
      <dgm:prSet/>
      <dgm:spPr/>
      <dgm:t>
        <a:bodyPr/>
        <a:lstStyle/>
        <a:p>
          <a:endParaRPr lang="en-US"/>
        </a:p>
      </dgm:t>
    </dgm:pt>
    <dgm:pt modelId="{48DD9BB1-CD1B-415F-9E7C-BFCF1B1896ED}" type="sibTrans" cxnId="{B4F0118A-122E-4CF6-9515-C250092E1F55}">
      <dgm:prSet/>
      <dgm:spPr/>
      <dgm:t>
        <a:bodyPr/>
        <a:lstStyle/>
        <a:p>
          <a:endParaRPr lang="en-US"/>
        </a:p>
      </dgm:t>
    </dgm:pt>
    <dgm:pt modelId="{7DF6F53C-AB10-4173-8E20-98425DC61BD9}">
      <dgm:prSet phldrT="[Text]"/>
      <dgm:spPr/>
      <dgm:t>
        <a:bodyPr/>
        <a:lstStyle/>
        <a:p>
          <a:r>
            <a:rPr lang="en-US" dirty="0"/>
            <a:t>2010</a:t>
          </a:r>
        </a:p>
      </dgm:t>
    </dgm:pt>
    <dgm:pt modelId="{FB349507-8381-47C2-8098-C4C84160558B}" type="parTrans" cxnId="{DF3CE69D-B3B0-4355-862E-C5EF8AA37CE0}">
      <dgm:prSet/>
      <dgm:spPr/>
      <dgm:t>
        <a:bodyPr/>
        <a:lstStyle/>
        <a:p>
          <a:endParaRPr lang="en-US"/>
        </a:p>
      </dgm:t>
    </dgm:pt>
    <dgm:pt modelId="{C25773D6-B1EC-406D-8D83-ADCA63B0F038}" type="sibTrans" cxnId="{DF3CE69D-B3B0-4355-862E-C5EF8AA37CE0}">
      <dgm:prSet/>
      <dgm:spPr/>
      <dgm:t>
        <a:bodyPr/>
        <a:lstStyle/>
        <a:p>
          <a:endParaRPr lang="en-US"/>
        </a:p>
      </dgm:t>
    </dgm:pt>
    <dgm:pt modelId="{B2557502-6616-46DE-8899-E93FAA508124}">
      <dgm:prSet phldrT="[Text]"/>
      <dgm:spPr/>
      <dgm:t>
        <a:bodyPr/>
        <a:lstStyle/>
        <a:p>
          <a:r>
            <a:rPr lang="en-US" dirty="0" err="1"/>
            <a:t>dotCloud</a:t>
          </a:r>
          <a:r>
            <a:rPr lang="en-US" dirty="0"/>
            <a:t> – PaaS provider</a:t>
          </a:r>
        </a:p>
      </dgm:t>
    </dgm:pt>
    <dgm:pt modelId="{546A80E0-3791-464A-9A42-65E4B3EFBDC6}" type="parTrans" cxnId="{3CA771F8-6879-4B6D-80CA-4DB452CAEF5C}">
      <dgm:prSet/>
      <dgm:spPr/>
      <dgm:t>
        <a:bodyPr/>
        <a:lstStyle/>
        <a:p>
          <a:endParaRPr lang="en-US"/>
        </a:p>
      </dgm:t>
    </dgm:pt>
    <dgm:pt modelId="{82A28C87-6B65-4393-B1E6-2AC943CA90BE}" type="sibTrans" cxnId="{3CA771F8-6879-4B6D-80CA-4DB452CAEF5C}">
      <dgm:prSet/>
      <dgm:spPr/>
      <dgm:t>
        <a:bodyPr/>
        <a:lstStyle/>
        <a:p>
          <a:endParaRPr lang="en-US"/>
        </a:p>
      </dgm:t>
    </dgm:pt>
    <dgm:pt modelId="{FE9EB8A9-493D-4E77-9D94-93CC7D63075D}">
      <dgm:prSet phldrT="[Text]"/>
      <dgm:spPr/>
      <dgm:t>
        <a:bodyPr/>
        <a:lstStyle/>
        <a:p>
          <a:r>
            <a:rPr lang="en-US" dirty="0"/>
            <a:t>OS container technology</a:t>
          </a:r>
        </a:p>
      </dgm:t>
    </dgm:pt>
    <dgm:pt modelId="{7A00C25D-4D82-475D-9D8B-CCEEEDD55A6D}" type="parTrans" cxnId="{3F6BC8D2-DAC1-48A9-83C5-51CDBE937B82}">
      <dgm:prSet/>
      <dgm:spPr/>
      <dgm:t>
        <a:bodyPr/>
        <a:lstStyle/>
        <a:p>
          <a:endParaRPr lang="en-US"/>
        </a:p>
      </dgm:t>
    </dgm:pt>
    <dgm:pt modelId="{8C992251-FEB7-47E1-BD60-C8E128303D48}" type="sibTrans" cxnId="{3F6BC8D2-DAC1-48A9-83C5-51CDBE937B82}">
      <dgm:prSet/>
      <dgm:spPr/>
      <dgm:t>
        <a:bodyPr/>
        <a:lstStyle/>
        <a:p>
          <a:endParaRPr lang="en-US"/>
        </a:p>
      </dgm:t>
    </dgm:pt>
    <dgm:pt modelId="{E0E723BB-3665-4BB0-9FED-CBFF43DFEE1A}">
      <dgm:prSet phldrT="[Text]"/>
      <dgm:spPr/>
      <dgm:t>
        <a:bodyPr/>
        <a:lstStyle/>
        <a:p>
          <a:r>
            <a:rPr lang="en-US" dirty="0"/>
            <a:t>March 2013</a:t>
          </a:r>
        </a:p>
      </dgm:t>
    </dgm:pt>
    <dgm:pt modelId="{30BEE5AF-976B-49C8-B01F-13A7F98A9A53}" type="parTrans" cxnId="{B321AA77-93C0-4507-9527-159A705CF57A}">
      <dgm:prSet/>
      <dgm:spPr/>
      <dgm:t>
        <a:bodyPr/>
        <a:lstStyle/>
        <a:p>
          <a:endParaRPr lang="en-US"/>
        </a:p>
      </dgm:t>
    </dgm:pt>
    <dgm:pt modelId="{967C15A5-386F-4346-8C83-69648E504290}" type="sibTrans" cxnId="{B321AA77-93C0-4507-9527-159A705CF57A}">
      <dgm:prSet/>
      <dgm:spPr/>
      <dgm:t>
        <a:bodyPr/>
        <a:lstStyle/>
        <a:p>
          <a:endParaRPr lang="en-US"/>
        </a:p>
      </dgm:t>
    </dgm:pt>
    <dgm:pt modelId="{83AA4D33-D899-42B4-9039-739EE9602252}">
      <dgm:prSet phldrT="[Text]"/>
      <dgm:spPr/>
      <dgm:t>
        <a:bodyPr/>
        <a:lstStyle/>
        <a:p>
          <a:r>
            <a:rPr lang="en-US" dirty="0"/>
            <a:t>Docker open source project</a:t>
          </a:r>
        </a:p>
      </dgm:t>
    </dgm:pt>
    <dgm:pt modelId="{872BB811-415F-4D9C-B3E4-9A5DB887AA2E}" type="parTrans" cxnId="{854482E6-0DEF-4218-B556-81B172B2963F}">
      <dgm:prSet/>
      <dgm:spPr/>
      <dgm:t>
        <a:bodyPr/>
        <a:lstStyle/>
        <a:p>
          <a:endParaRPr lang="en-US"/>
        </a:p>
      </dgm:t>
    </dgm:pt>
    <dgm:pt modelId="{4FB286C6-B221-4A40-BFD5-14048C406581}" type="sibTrans" cxnId="{854482E6-0DEF-4218-B556-81B172B2963F}">
      <dgm:prSet/>
      <dgm:spPr/>
      <dgm:t>
        <a:bodyPr/>
        <a:lstStyle/>
        <a:p>
          <a:endParaRPr lang="en-US"/>
        </a:p>
      </dgm:t>
    </dgm:pt>
    <dgm:pt modelId="{A67FA985-5DB4-46E3-8C0D-3880838C6BD7}" type="pres">
      <dgm:prSet presAssocID="{137CFDA6-C037-402A-9E98-FB8BEB882F35}" presName="Name0" presStyleCnt="0">
        <dgm:presLayoutVars>
          <dgm:dir/>
          <dgm:animLvl val="lvl"/>
          <dgm:resizeHandles val="exact"/>
        </dgm:presLayoutVars>
      </dgm:prSet>
      <dgm:spPr/>
    </dgm:pt>
    <dgm:pt modelId="{3AE8DC77-A55B-4B7A-8E74-D4FCBA1A76D0}" type="pres">
      <dgm:prSet presAssocID="{137CFDA6-C037-402A-9E98-FB8BEB882F35}" presName="dummy" presStyleCnt="0"/>
      <dgm:spPr/>
    </dgm:pt>
    <dgm:pt modelId="{6BC3FA7E-CE6D-4652-94F1-54ED27051548}" type="pres">
      <dgm:prSet presAssocID="{137CFDA6-C037-402A-9E98-FB8BEB882F35}" presName="linH" presStyleCnt="0"/>
      <dgm:spPr/>
    </dgm:pt>
    <dgm:pt modelId="{01551415-D10A-454C-90B1-98FC1A921D41}" type="pres">
      <dgm:prSet presAssocID="{137CFDA6-C037-402A-9E98-FB8BEB882F35}" presName="padding1" presStyleCnt="0"/>
      <dgm:spPr/>
    </dgm:pt>
    <dgm:pt modelId="{E342D40E-FBE4-4176-8269-FE68165244AB}" type="pres">
      <dgm:prSet presAssocID="{1E0D4FA4-A96B-4CDC-9B3A-1AE658DA17E2}" presName="linV" presStyleCnt="0"/>
      <dgm:spPr/>
    </dgm:pt>
    <dgm:pt modelId="{B3689EF3-4B66-499C-BE4D-B653388E10CA}" type="pres">
      <dgm:prSet presAssocID="{1E0D4FA4-A96B-4CDC-9B3A-1AE658DA17E2}" presName="spVertical1" presStyleCnt="0"/>
      <dgm:spPr/>
    </dgm:pt>
    <dgm:pt modelId="{1E085EE4-CB17-4BA1-830C-29BF8E47CC5C}" type="pres">
      <dgm:prSet presAssocID="{1E0D4FA4-A96B-4CDC-9B3A-1AE658DA17E2}" presName="parTx" presStyleLbl="revTx" presStyleIdx="0" presStyleCnt="10">
        <dgm:presLayoutVars>
          <dgm:chMax val="0"/>
          <dgm:chPref val="0"/>
          <dgm:bulletEnabled val="1"/>
        </dgm:presLayoutVars>
      </dgm:prSet>
      <dgm:spPr/>
    </dgm:pt>
    <dgm:pt modelId="{A6BB5CFC-83F3-4C4F-A28A-EF7E532AE18F}" type="pres">
      <dgm:prSet presAssocID="{1E0D4FA4-A96B-4CDC-9B3A-1AE658DA17E2}" presName="spVertical2" presStyleCnt="0"/>
      <dgm:spPr/>
    </dgm:pt>
    <dgm:pt modelId="{9F8CF697-F834-4A5F-BEDA-D12C89B2B40E}" type="pres">
      <dgm:prSet presAssocID="{1E0D4FA4-A96B-4CDC-9B3A-1AE658DA17E2}" presName="spVertical3" presStyleCnt="0"/>
      <dgm:spPr/>
    </dgm:pt>
    <dgm:pt modelId="{4008E42C-2C22-476F-8AFE-9C2A74423F47}" type="pres">
      <dgm:prSet presAssocID="{1E0D4FA4-A96B-4CDC-9B3A-1AE658DA17E2}" presName="desTx" presStyleLbl="revTx" presStyleIdx="1" presStyleCnt="10">
        <dgm:presLayoutVars>
          <dgm:bulletEnabled val="1"/>
        </dgm:presLayoutVars>
      </dgm:prSet>
      <dgm:spPr/>
    </dgm:pt>
    <dgm:pt modelId="{1E8DC834-5479-4654-B2A4-6C9E8B3A3C61}" type="pres">
      <dgm:prSet presAssocID="{0EB6C820-A75D-433C-8E56-FA8B00CF8B96}" presName="space" presStyleCnt="0"/>
      <dgm:spPr/>
    </dgm:pt>
    <dgm:pt modelId="{F3C59E92-E484-48CF-999A-E10D25353573}" type="pres">
      <dgm:prSet presAssocID="{518AFDC0-3060-40C3-A0CA-9BD5387503B5}" presName="linV" presStyleCnt="0"/>
      <dgm:spPr/>
    </dgm:pt>
    <dgm:pt modelId="{A3577C7D-38F5-4F96-B199-8AE41392BA0D}" type="pres">
      <dgm:prSet presAssocID="{518AFDC0-3060-40C3-A0CA-9BD5387503B5}" presName="spVertical1" presStyleCnt="0"/>
      <dgm:spPr/>
    </dgm:pt>
    <dgm:pt modelId="{BAE050EB-EFDC-4F20-B107-4F77132BDA9E}" type="pres">
      <dgm:prSet presAssocID="{518AFDC0-3060-40C3-A0CA-9BD5387503B5}" presName="parTx" presStyleLbl="revTx" presStyleIdx="2" presStyleCnt="10">
        <dgm:presLayoutVars>
          <dgm:chMax val="0"/>
          <dgm:chPref val="0"/>
          <dgm:bulletEnabled val="1"/>
        </dgm:presLayoutVars>
      </dgm:prSet>
      <dgm:spPr/>
    </dgm:pt>
    <dgm:pt modelId="{E9E12F0C-837E-44AC-9FA3-4F4262238C5A}" type="pres">
      <dgm:prSet presAssocID="{518AFDC0-3060-40C3-A0CA-9BD5387503B5}" presName="spVertical2" presStyleCnt="0"/>
      <dgm:spPr/>
    </dgm:pt>
    <dgm:pt modelId="{8F37BF94-DB1E-4D40-AF37-74E455D31ECC}" type="pres">
      <dgm:prSet presAssocID="{518AFDC0-3060-40C3-A0CA-9BD5387503B5}" presName="spVertical3" presStyleCnt="0"/>
      <dgm:spPr/>
    </dgm:pt>
    <dgm:pt modelId="{605BF894-1476-4F47-9B8B-F8AA60D86AF0}" type="pres">
      <dgm:prSet presAssocID="{518AFDC0-3060-40C3-A0CA-9BD5387503B5}" presName="desTx" presStyleLbl="revTx" presStyleIdx="3" presStyleCnt="10">
        <dgm:presLayoutVars>
          <dgm:bulletEnabled val="1"/>
        </dgm:presLayoutVars>
      </dgm:prSet>
      <dgm:spPr/>
    </dgm:pt>
    <dgm:pt modelId="{F7CCB4A6-01DD-4628-877D-8506D4C05B9F}" type="pres">
      <dgm:prSet presAssocID="{56DB3841-73C5-4806-9092-1D97B3219E6F}" presName="space" presStyleCnt="0"/>
      <dgm:spPr/>
    </dgm:pt>
    <dgm:pt modelId="{DBEA77F2-A672-42A0-9770-FE3409618C09}" type="pres">
      <dgm:prSet presAssocID="{E1B40E57-B916-4DF1-9E12-3956EF07283A}" presName="linV" presStyleCnt="0"/>
      <dgm:spPr/>
    </dgm:pt>
    <dgm:pt modelId="{92FDE366-E60A-4F66-942F-65F6187D7EC8}" type="pres">
      <dgm:prSet presAssocID="{E1B40E57-B916-4DF1-9E12-3956EF07283A}" presName="spVertical1" presStyleCnt="0"/>
      <dgm:spPr/>
    </dgm:pt>
    <dgm:pt modelId="{8A4F87B4-4724-497B-920E-67A542E0EFF2}" type="pres">
      <dgm:prSet presAssocID="{E1B40E57-B916-4DF1-9E12-3956EF07283A}" presName="parTx" presStyleLbl="revTx" presStyleIdx="4" presStyleCnt="10">
        <dgm:presLayoutVars>
          <dgm:chMax val="0"/>
          <dgm:chPref val="0"/>
          <dgm:bulletEnabled val="1"/>
        </dgm:presLayoutVars>
      </dgm:prSet>
      <dgm:spPr/>
    </dgm:pt>
    <dgm:pt modelId="{B18A5DA6-0E34-411C-B0D4-9D545C619847}" type="pres">
      <dgm:prSet presAssocID="{E1B40E57-B916-4DF1-9E12-3956EF07283A}" presName="spVertical2" presStyleCnt="0"/>
      <dgm:spPr/>
    </dgm:pt>
    <dgm:pt modelId="{ED94BFD2-8E04-4B07-881B-B7BF17C28030}" type="pres">
      <dgm:prSet presAssocID="{E1B40E57-B916-4DF1-9E12-3956EF07283A}" presName="spVertical3" presStyleCnt="0"/>
      <dgm:spPr/>
    </dgm:pt>
    <dgm:pt modelId="{7002F8A2-54D3-45E1-B1B9-0A14E934169A}" type="pres">
      <dgm:prSet presAssocID="{E1B40E57-B916-4DF1-9E12-3956EF07283A}" presName="desTx" presStyleLbl="revTx" presStyleIdx="5" presStyleCnt="10">
        <dgm:presLayoutVars>
          <dgm:bulletEnabled val="1"/>
        </dgm:presLayoutVars>
      </dgm:prSet>
      <dgm:spPr/>
    </dgm:pt>
    <dgm:pt modelId="{F1A60C07-EE78-462E-B44B-39BF108A2A24}" type="pres">
      <dgm:prSet presAssocID="{31A4DC6B-3D44-4029-9B45-C88C0D44A4DB}" presName="space" presStyleCnt="0"/>
      <dgm:spPr/>
    </dgm:pt>
    <dgm:pt modelId="{5B3BE408-074F-436D-9C13-0C30639434D5}" type="pres">
      <dgm:prSet presAssocID="{7DF6F53C-AB10-4173-8E20-98425DC61BD9}" presName="linV" presStyleCnt="0"/>
      <dgm:spPr/>
    </dgm:pt>
    <dgm:pt modelId="{079E4E07-B44E-47B0-BB20-FF433A457702}" type="pres">
      <dgm:prSet presAssocID="{7DF6F53C-AB10-4173-8E20-98425DC61BD9}" presName="spVertical1" presStyleCnt="0"/>
      <dgm:spPr/>
    </dgm:pt>
    <dgm:pt modelId="{93173764-9F7A-4B4E-9732-C7E88EAF78C8}" type="pres">
      <dgm:prSet presAssocID="{7DF6F53C-AB10-4173-8E20-98425DC61BD9}" presName="parTx" presStyleLbl="revTx" presStyleIdx="6" presStyleCnt="10">
        <dgm:presLayoutVars>
          <dgm:chMax val="0"/>
          <dgm:chPref val="0"/>
          <dgm:bulletEnabled val="1"/>
        </dgm:presLayoutVars>
      </dgm:prSet>
      <dgm:spPr/>
    </dgm:pt>
    <dgm:pt modelId="{8A2F4C8E-B256-4124-9007-513F8758D3B7}" type="pres">
      <dgm:prSet presAssocID="{7DF6F53C-AB10-4173-8E20-98425DC61BD9}" presName="spVertical2" presStyleCnt="0"/>
      <dgm:spPr/>
    </dgm:pt>
    <dgm:pt modelId="{2F61CEE2-A325-4A15-9E83-92444744A082}" type="pres">
      <dgm:prSet presAssocID="{7DF6F53C-AB10-4173-8E20-98425DC61BD9}" presName="spVertical3" presStyleCnt="0"/>
      <dgm:spPr/>
    </dgm:pt>
    <dgm:pt modelId="{3CC27438-60F6-4334-A9DD-D79C2DA43B96}" type="pres">
      <dgm:prSet presAssocID="{7DF6F53C-AB10-4173-8E20-98425DC61BD9}" presName="desTx" presStyleLbl="revTx" presStyleIdx="7" presStyleCnt="10">
        <dgm:presLayoutVars>
          <dgm:bulletEnabled val="1"/>
        </dgm:presLayoutVars>
      </dgm:prSet>
      <dgm:spPr/>
    </dgm:pt>
    <dgm:pt modelId="{556DA500-A3C2-43F0-8EDE-C2884A9088B1}" type="pres">
      <dgm:prSet presAssocID="{C25773D6-B1EC-406D-8D83-ADCA63B0F038}" presName="space" presStyleCnt="0"/>
      <dgm:spPr/>
    </dgm:pt>
    <dgm:pt modelId="{A7D873B0-4A09-4CFD-B8DB-2730AA61E028}" type="pres">
      <dgm:prSet presAssocID="{E0E723BB-3665-4BB0-9FED-CBFF43DFEE1A}" presName="linV" presStyleCnt="0"/>
      <dgm:spPr/>
    </dgm:pt>
    <dgm:pt modelId="{C2BF3382-B711-462E-833F-A39947D12DB7}" type="pres">
      <dgm:prSet presAssocID="{E0E723BB-3665-4BB0-9FED-CBFF43DFEE1A}" presName="spVertical1" presStyleCnt="0"/>
      <dgm:spPr/>
    </dgm:pt>
    <dgm:pt modelId="{F3374483-D1DF-4314-88D1-58A43C414FAB}" type="pres">
      <dgm:prSet presAssocID="{E0E723BB-3665-4BB0-9FED-CBFF43DFEE1A}" presName="parTx" presStyleLbl="revTx" presStyleIdx="8" presStyleCnt="10">
        <dgm:presLayoutVars>
          <dgm:chMax val="0"/>
          <dgm:chPref val="0"/>
          <dgm:bulletEnabled val="1"/>
        </dgm:presLayoutVars>
      </dgm:prSet>
      <dgm:spPr/>
    </dgm:pt>
    <dgm:pt modelId="{E4BE0D2E-1052-4BB1-B919-B48D8E77F0D0}" type="pres">
      <dgm:prSet presAssocID="{E0E723BB-3665-4BB0-9FED-CBFF43DFEE1A}" presName="spVertical2" presStyleCnt="0"/>
      <dgm:spPr/>
    </dgm:pt>
    <dgm:pt modelId="{6D57A1F7-3C03-4F8E-9C0D-182851BD02F7}" type="pres">
      <dgm:prSet presAssocID="{E0E723BB-3665-4BB0-9FED-CBFF43DFEE1A}" presName="spVertical3" presStyleCnt="0"/>
      <dgm:spPr/>
    </dgm:pt>
    <dgm:pt modelId="{A86E3412-9685-4260-891C-5B92EC607B14}" type="pres">
      <dgm:prSet presAssocID="{E0E723BB-3665-4BB0-9FED-CBFF43DFEE1A}" presName="desTx" presStyleLbl="revTx" presStyleIdx="9" presStyleCnt="10">
        <dgm:presLayoutVars>
          <dgm:bulletEnabled val="1"/>
        </dgm:presLayoutVars>
      </dgm:prSet>
      <dgm:spPr/>
    </dgm:pt>
    <dgm:pt modelId="{5780EBDB-3B87-4929-B93A-89270B524D74}" type="pres">
      <dgm:prSet presAssocID="{137CFDA6-C037-402A-9E98-FB8BEB882F35}" presName="padding2" presStyleCnt="0"/>
      <dgm:spPr/>
    </dgm:pt>
    <dgm:pt modelId="{0028C02C-8CB6-4F7A-8BC1-DA4FD5EEA32A}" type="pres">
      <dgm:prSet presAssocID="{137CFDA6-C037-402A-9E98-FB8BEB882F35}" presName="negArrow" presStyleCnt="0"/>
      <dgm:spPr/>
    </dgm:pt>
    <dgm:pt modelId="{205DAE69-5A50-44DF-897E-085187DA0CE4}" type="pres">
      <dgm:prSet presAssocID="{137CFDA6-C037-402A-9E98-FB8BEB882F35}" presName="backgroundArrow" presStyleLbl="node1" presStyleIdx="0" presStyleCnt="1"/>
      <dgm:spPr/>
    </dgm:pt>
  </dgm:ptLst>
  <dgm:cxnLst>
    <dgm:cxn modelId="{080D14BD-B40E-4E90-842E-67898AD9E4B8}" type="presOf" srcId="{E0E723BB-3665-4BB0-9FED-CBFF43DFEE1A}" destId="{F3374483-D1DF-4314-88D1-58A43C414FAB}" srcOrd="0" destOrd="0" presId="urn:microsoft.com/office/officeart/2005/8/layout/hProcess3"/>
    <dgm:cxn modelId="{9247E162-C4C0-4E7B-96B3-23492B90AA80}" type="presOf" srcId="{8687702E-396F-4E27-B47E-CC0E3377FD54}" destId="{7002F8A2-54D3-45E1-B1B9-0A14E934169A}" srcOrd="0" destOrd="0" presId="urn:microsoft.com/office/officeart/2005/8/layout/hProcess3"/>
    <dgm:cxn modelId="{B4F0118A-122E-4CF6-9515-C250092E1F55}" srcId="{E1B40E57-B916-4DF1-9E12-3956EF07283A}" destId="{82D3A08B-EFFF-4343-BA10-0BA26585E1DD}" srcOrd="1" destOrd="0" parTransId="{0A07FD19-62A1-4C49-9706-F61DF004B794}" sibTransId="{48DD9BB1-CD1B-415F-9E7C-BFCF1B1896ED}"/>
    <dgm:cxn modelId="{B2706D91-E13D-4265-A778-62C484BDE354}" srcId="{137CFDA6-C037-402A-9E98-FB8BEB882F35}" destId="{518AFDC0-3060-40C3-A0CA-9BD5387503B5}" srcOrd="1" destOrd="0" parTransId="{E75A1923-1BC1-48B0-B739-24B111F278C6}" sibTransId="{56DB3841-73C5-4806-9092-1D97B3219E6F}"/>
    <dgm:cxn modelId="{3F6BC8D2-DAC1-48A9-83C5-51CDBE937B82}" srcId="{7DF6F53C-AB10-4173-8E20-98425DC61BD9}" destId="{FE9EB8A9-493D-4E77-9D94-93CC7D63075D}" srcOrd="1" destOrd="0" parTransId="{7A00C25D-4D82-475D-9D8B-CCEEEDD55A6D}" sibTransId="{8C992251-FEB7-47E1-BD60-C8E128303D48}"/>
    <dgm:cxn modelId="{5A1F1FC2-B609-44C9-A339-B4BF3FBFE74D}" type="presOf" srcId="{7300D574-7C48-4DFD-B579-5B8C40A8B1F5}" destId="{605BF894-1476-4F47-9B8B-F8AA60D86AF0}" srcOrd="0" destOrd="0" presId="urn:microsoft.com/office/officeart/2005/8/layout/hProcess3"/>
    <dgm:cxn modelId="{59716105-D9A9-4051-8CDE-1169A316B641}" type="presOf" srcId="{83AA4D33-D899-42B4-9039-739EE9602252}" destId="{A86E3412-9685-4260-891C-5B92EC607B14}" srcOrd="0" destOrd="0" presId="urn:microsoft.com/office/officeart/2005/8/layout/hProcess3"/>
    <dgm:cxn modelId="{84EF33A1-676B-4F35-8B75-EA3AC5B6A0A0}" type="presOf" srcId="{7DF6F53C-AB10-4173-8E20-98425DC61BD9}" destId="{93173764-9F7A-4B4E-9732-C7E88EAF78C8}" srcOrd="0" destOrd="0" presId="urn:microsoft.com/office/officeart/2005/8/layout/hProcess3"/>
    <dgm:cxn modelId="{2A3C7E47-77A0-485E-B1AA-C0C603E18214}" type="presOf" srcId="{137CFDA6-C037-402A-9E98-FB8BEB882F35}" destId="{A67FA985-5DB4-46E3-8C0D-3880838C6BD7}" srcOrd="0" destOrd="0" presId="urn:microsoft.com/office/officeart/2005/8/layout/hProcess3"/>
    <dgm:cxn modelId="{C7E77AAD-9128-4418-8DBD-1120EA505131}" srcId="{E1B40E57-B916-4DF1-9E12-3956EF07283A}" destId="{8687702E-396F-4E27-B47E-CC0E3377FD54}" srcOrd="0" destOrd="0" parTransId="{D93AA24E-516A-4FAB-AB62-789CD2AA3A00}" sibTransId="{F549709C-CA92-43E5-9B59-E64779A8A22E}"/>
    <dgm:cxn modelId="{C9EC2846-9171-4ECC-A06E-1BD283F7976C}" type="presOf" srcId="{82D3A08B-EFFF-4343-BA10-0BA26585E1DD}" destId="{7002F8A2-54D3-45E1-B1B9-0A14E934169A}" srcOrd="0" destOrd="1" presId="urn:microsoft.com/office/officeart/2005/8/layout/hProcess3"/>
    <dgm:cxn modelId="{DF3CE69D-B3B0-4355-862E-C5EF8AA37CE0}" srcId="{137CFDA6-C037-402A-9E98-FB8BEB882F35}" destId="{7DF6F53C-AB10-4173-8E20-98425DC61BD9}" srcOrd="3" destOrd="0" parTransId="{FB349507-8381-47C2-8098-C4C84160558B}" sibTransId="{C25773D6-B1EC-406D-8D83-ADCA63B0F038}"/>
    <dgm:cxn modelId="{3388CE5D-41B5-4BB7-AFC4-6CF6E99305C5}" type="presOf" srcId="{518AFDC0-3060-40C3-A0CA-9BD5387503B5}" destId="{BAE050EB-EFDC-4F20-B107-4F77132BDA9E}" srcOrd="0" destOrd="0" presId="urn:microsoft.com/office/officeart/2005/8/layout/hProcess3"/>
    <dgm:cxn modelId="{5D40C196-F5F4-4073-9352-D47E84735862}" srcId="{137CFDA6-C037-402A-9E98-FB8BEB882F35}" destId="{1E0D4FA4-A96B-4CDC-9B3A-1AE658DA17E2}" srcOrd="0" destOrd="0" parTransId="{8B3C76DC-86E6-42A4-A026-3FCAF8136DCD}" sibTransId="{0EB6C820-A75D-433C-8E56-FA8B00CF8B96}"/>
    <dgm:cxn modelId="{3CA771F8-6879-4B6D-80CA-4DB452CAEF5C}" srcId="{7DF6F53C-AB10-4173-8E20-98425DC61BD9}" destId="{B2557502-6616-46DE-8899-E93FAA508124}" srcOrd="0" destOrd="0" parTransId="{546A80E0-3791-464A-9A42-65E4B3EFBDC6}" sibTransId="{82A28C87-6B65-4393-B1E6-2AC943CA90BE}"/>
    <dgm:cxn modelId="{0AC626F0-27D6-4848-8D4C-8E09F968AF1C}" type="presOf" srcId="{B2557502-6616-46DE-8899-E93FAA508124}" destId="{3CC27438-60F6-4334-A9DD-D79C2DA43B96}" srcOrd="0" destOrd="0" presId="urn:microsoft.com/office/officeart/2005/8/layout/hProcess3"/>
    <dgm:cxn modelId="{B9A107D9-E7CD-4932-A5FF-D8E94FF6937C}" type="presOf" srcId="{59AD2529-CBFB-48E5-9FAD-7B70D2E35D52}" destId="{4008E42C-2C22-476F-8AFE-9C2A74423F47}" srcOrd="0" destOrd="0" presId="urn:microsoft.com/office/officeart/2005/8/layout/hProcess3"/>
    <dgm:cxn modelId="{746A3A17-08B8-4067-9FF8-244BC3F92EDD}" type="presOf" srcId="{FE9EB8A9-493D-4E77-9D94-93CC7D63075D}" destId="{3CC27438-60F6-4334-A9DD-D79C2DA43B96}" srcOrd="0" destOrd="1" presId="urn:microsoft.com/office/officeart/2005/8/layout/hProcess3"/>
    <dgm:cxn modelId="{438003B0-A9CB-4978-A3D5-6D62CE4AEDA4}" srcId="{518AFDC0-3060-40C3-A0CA-9BD5387503B5}" destId="{7300D574-7C48-4DFD-B579-5B8C40A8B1F5}" srcOrd="0" destOrd="0" parTransId="{A27DA88E-3852-4926-9ABD-9B82B03E7028}" sibTransId="{C646CC78-E327-41B3-99F1-79066F9A780B}"/>
    <dgm:cxn modelId="{58BBE48B-09E5-4256-8BEA-B1C207DE4389}" type="presOf" srcId="{E1B40E57-B916-4DF1-9E12-3956EF07283A}" destId="{8A4F87B4-4724-497B-920E-67A542E0EFF2}" srcOrd="0" destOrd="0" presId="urn:microsoft.com/office/officeart/2005/8/layout/hProcess3"/>
    <dgm:cxn modelId="{2E9C9F67-E27D-493C-AEF6-A3C6778758B5}" type="presOf" srcId="{1E0D4FA4-A96B-4CDC-9B3A-1AE658DA17E2}" destId="{1E085EE4-CB17-4BA1-830C-29BF8E47CC5C}" srcOrd="0" destOrd="0" presId="urn:microsoft.com/office/officeart/2005/8/layout/hProcess3"/>
    <dgm:cxn modelId="{4F1E738B-D0CB-45C8-B374-C25B137AE3AF}" srcId="{518AFDC0-3060-40C3-A0CA-9BD5387503B5}" destId="{0B73F516-22BE-4F51-9B49-C3159AAD92B8}" srcOrd="1" destOrd="0" parTransId="{BC6F2A00-4E4D-475D-9E13-678B03D4B915}" sibTransId="{31DE5FE2-5FB9-433E-9085-0094D4833E5B}"/>
    <dgm:cxn modelId="{A3E3928F-D044-44E3-993D-FBC32E07EA59}" type="presOf" srcId="{0B73F516-22BE-4F51-9B49-C3159AAD92B8}" destId="{605BF894-1476-4F47-9B8B-F8AA60D86AF0}" srcOrd="0" destOrd="1" presId="urn:microsoft.com/office/officeart/2005/8/layout/hProcess3"/>
    <dgm:cxn modelId="{854482E6-0DEF-4218-B556-81B172B2963F}" srcId="{E0E723BB-3665-4BB0-9FED-CBFF43DFEE1A}" destId="{83AA4D33-D899-42B4-9039-739EE9602252}" srcOrd="0" destOrd="0" parTransId="{872BB811-415F-4D9C-B3E4-9A5DB887AA2E}" sibTransId="{4FB286C6-B221-4A40-BFD5-14048C406581}"/>
    <dgm:cxn modelId="{EC468B0B-03AF-4CC8-B0D5-424202008015}" srcId="{137CFDA6-C037-402A-9E98-FB8BEB882F35}" destId="{E1B40E57-B916-4DF1-9E12-3956EF07283A}" srcOrd="2" destOrd="0" parTransId="{DE5AA26E-0492-4F32-A7BC-2458CC0E8F39}" sibTransId="{31A4DC6B-3D44-4029-9B45-C88C0D44A4DB}"/>
    <dgm:cxn modelId="{B321AA77-93C0-4507-9527-159A705CF57A}" srcId="{137CFDA6-C037-402A-9E98-FB8BEB882F35}" destId="{E0E723BB-3665-4BB0-9FED-CBFF43DFEE1A}" srcOrd="4" destOrd="0" parTransId="{30BEE5AF-976B-49C8-B01F-13A7F98A9A53}" sibTransId="{967C15A5-386F-4346-8C83-69648E504290}"/>
    <dgm:cxn modelId="{475A37DC-6130-4631-8E9D-1BB3285F2C4C}" srcId="{1E0D4FA4-A96B-4CDC-9B3A-1AE658DA17E2}" destId="{59AD2529-CBFB-48E5-9FAD-7B70D2E35D52}" srcOrd="0" destOrd="0" parTransId="{D90FE145-5BC0-42F8-86DD-D6429C489AA4}" sibTransId="{F3551240-48FE-4A9E-BCCC-89030863710F}"/>
    <dgm:cxn modelId="{48759CB7-6F70-4BC2-94C6-BD0BB82096D8}" type="presParOf" srcId="{A67FA985-5DB4-46E3-8C0D-3880838C6BD7}" destId="{3AE8DC77-A55B-4B7A-8E74-D4FCBA1A76D0}" srcOrd="0" destOrd="0" presId="urn:microsoft.com/office/officeart/2005/8/layout/hProcess3"/>
    <dgm:cxn modelId="{595551BB-34F9-4D46-8AC5-99E125DB9766}" type="presParOf" srcId="{A67FA985-5DB4-46E3-8C0D-3880838C6BD7}" destId="{6BC3FA7E-CE6D-4652-94F1-54ED27051548}" srcOrd="1" destOrd="0" presId="urn:microsoft.com/office/officeart/2005/8/layout/hProcess3"/>
    <dgm:cxn modelId="{CA48A8BF-D98E-499C-A6B8-CB8F67B7A33C}" type="presParOf" srcId="{6BC3FA7E-CE6D-4652-94F1-54ED27051548}" destId="{01551415-D10A-454C-90B1-98FC1A921D41}" srcOrd="0" destOrd="0" presId="urn:microsoft.com/office/officeart/2005/8/layout/hProcess3"/>
    <dgm:cxn modelId="{0A39E005-3E48-4FBC-85BD-A9F600DF916A}" type="presParOf" srcId="{6BC3FA7E-CE6D-4652-94F1-54ED27051548}" destId="{E342D40E-FBE4-4176-8269-FE68165244AB}" srcOrd="1" destOrd="0" presId="urn:microsoft.com/office/officeart/2005/8/layout/hProcess3"/>
    <dgm:cxn modelId="{25A23A21-EAE0-43A6-9DFD-722FA5B7782E}" type="presParOf" srcId="{E342D40E-FBE4-4176-8269-FE68165244AB}" destId="{B3689EF3-4B66-499C-BE4D-B653388E10CA}" srcOrd="0" destOrd="0" presId="urn:microsoft.com/office/officeart/2005/8/layout/hProcess3"/>
    <dgm:cxn modelId="{6526B901-BB7F-4984-B527-9CDA3436C03E}" type="presParOf" srcId="{E342D40E-FBE4-4176-8269-FE68165244AB}" destId="{1E085EE4-CB17-4BA1-830C-29BF8E47CC5C}" srcOrd="1" destOrd="0" presId="urn:microsoft.com/office/officeart/2005/8/layout/hProcess3"/>
    <dgm:cxn modelId="{A24351CD-1731-491B-94FC-B3674B004A4F}" type="presParOf" srcId="{E342D40E-FBE4-4176-8269-FE68165244AB}" destId="{A6BB5CFC-83F3-4C4F-A28A-EF7E532AE18F}" srcOrd="2" destOrd="0" presId="urn:microsoft.com/office/officeart/2005/8/layout/hProcess3"/>
    <dgm:cxn modelId="{FCEE98DE-A88F-47A8-A753-6A8867602988}" type="presParOf" srcId="{E342D40E-FBE4-4176-8269-FE68165244AB}" destId="{9F8CF697-F834-4A5F-BEDA-D12C89B2B40E}" srcOrd="3" destOrd="0" presId="urn:microsoft.com/office/officeart/2005/8/layout/hProcess3"/>
    <dgm:cxn modelId="{76EE7B40-B051-491C-A6F3-A5AD8FEE5673}" type="presParOf" srcId="{E342D40E-FBE4-4176-8269-FE68165244AB}" destId="{4008E42C-2C22-476F-8AFE-9C2A74423F47}" srcOrd="4" destOrd="0" presId="urn:microsoft.com/office/officeart/2005/8/layout/hProcess3"/>
    <dgm:cxn modelId="{EB6ADE66-58DF-466C-8A75-C07DAD4CAD9C}" type="presParOf" srcId="{6BC3FA7E-CE6D-4652-94F1-54ED27051548}" destId="{1E8DC834-5479-4654-B2A4-6C9E8B3A3C61}" srcOrd="2" destOrd="0" presId="urn:microsoft.com/office/officeart/2005/8/layout/hProcess3"/>
    <dgm:cxn modelId="{D76E40D3-5BBD-4881-B9AC-4BE525E9832E}" type="presParOf" srcId="{6BC3FA7E-CE6D-4652-94F1-54ED27051548}" destId="{F3C59E92-E484-48CF-999A-E10D25353573}" srcOrd="3" destOrd="0" presId="urn:microsoft.com/office/officeart/2005/8/layout/hProcess3"/>
    <dgm:cxn modelId="{53057DF4-A74C-4795-8951-6ADB27C47E9F}" type="presParOf" srcId="{F3C59E92-E484-48CF-999A-E10D25353573}" destId="{A3577C7D-38F5-4F96-B199-8AE41392BA0D}" srcOrd="0" destOrd="0" presId="urn:microsoft.com/office/officeart/2005/8/layout/hProcess3"/>
    <dgm:cxn modelId="{E151ECD5-B391-44DE-A5FE-3455E3F0B5D4}" type="presParOf" srcId="{F3C59E92-E484-48CF-999A-E10D25353573}" destId="{BAE050EB-EFDC-4F20-B107-4F77132BDA9E}" srcOrd="1" destOrd="0" presId="urn:microsoft.com/office/officeart/2005/8/layout/hProcess3"/>
    <dgm:cxn modelId="{D484226D-7F8B-47AB-BDCC-F448BD567B7E}" type="presParOf" srcId="{F3C59E92-E484-48CF-999A-E10D25353573}" destId="{E9E12F0C-837E-44AC-9FA3-4F4262238C5A}" srcOrd="2" destOrd="0" presId="urn:microsoft.com/office/officeart/2005/8/layout/hProcess3"/>
    <dgm:cxn modelId="{31ECEA02-7370-4D01-BF4C-C0D1B3FBA2A3}" type="presParOf" srcId="{F3C59E92-E484-48CF-999A-E10D25353573}" destId="{8F37BF94-DB1E-4D40-AF37-74E455D31ECC}" srcOrd="3" destOrd="0" presId="urn:microsoft.com/office/officeart/2005/8/layout/hProcess3"/>
    <dgm:cxn modelId="{C11C34D3-D945-460F-8DBF-60A28821D42F}" type="presParOf" srcId="{F3C59E92-E484-48CF-999A-E10D25353573}" destId="{605BF894-1476-4F47-9B8B-F8AA60D86AF0}" srcOrd="4" destOrd="0" presId="urn:microsoft.com/office/officeart/2005/8/layout/hProcess3"/>
    <dgm:cxn modelId="{41E8F907-6BB1-4D26-96FB-0BD8914810A9}" type="presParOf" srcId="{6BC3FA7E-CE6D-4652-94F1-54ED27051548}" destId="{F7CCB4A6-01DD-4628-877D-8506D4C05B9F}" srcOrd="4" destOrd="0" presId="urn:microsoft.com/office/officeart/2005/8/layout/hProcess3"/>
    <dgm:cxn modelId="{6E8782C9-9956-4E57-93B5-466DC60C7F69}" type="presParOf" srcId="{6BC3FA7E-CE6D-4652-94F1-54ED27051548}" destId="{DBEA77F2-A672-42A0-9770-FE3409618C09}" srcOrd="5" destOrd="0" presId="urn:microsoft.com/office/officeart/2005/8/layout/hProcess3"/>
    <dgm:cxn modelId="{5253BD81-361F-4430-B454-77C530EDEC64}" type="presParOf" srcId="{DBEA77F2-A672-42A0-9770-FE3409618C09}" destId="{92FDE366-E60A-4F66-942F-65F6187D7EC8}" srcOrd="0" destOrd="0" presId="urn:microsoft.com/office/officeart/2005/8/layout/hProcess3"/>
    <dgm:cxn modelId="{0611BBAB-20D5-4661-8AE7-75780B5C3257}" type="presParOf" srcId="{DBEA77F2-A672-42A0-9770-FE3409618C09}" destId="{8A4F87B4-4724-497B-920E-67A542E0EFF2}" srcOrd="1" destOrd="0" presId="urn:microsoft.com/office/officeart/2005/8/layout/hProcess3"/>
    <dgm:cxn modelId="{0045DB1E-993E-471B-91DD-B29A7FDB89E9}" type="presParOf" srcId="{DBEA77F2-A672-42A0-9770-FE3409618C09}" destId="{B18A5DA6-0E34-411C-B0D4-9D545C619847}" srcOrd="2" destOrd="0" presId="urn:microsoft.com/office/officeart/2005/8/layout/hProcess3"/>
    <dgm:cxn modelId="{1AEB9E82-553A-411F-9281-837C507FF047}" type="presParOf" srcId="{DBEA77F2-A672-42A0-9770-FE3409618C09}" destId="{ED94BFD2-8E04-4B07-881B-B7BF17C28030}" srcOrd="3" destOrd="0" presId="urn:microsoft.com/office/officeart/2005/8/layout/hProcess3"/>
    <dgm:cxn modelId="{56BF5555-85BC-4ACC-B89E-E42629AE6EB6}" type="presParOf" srcId="{DBEA77F2-A672-42A0-9770-FE3409618C09}" destId="{7002F8A2-54D3-45E1-B1B9-0A14E934169A}" srcOrd="4" destOrd="0" presId="urn:microsoft.com/office/officeart/2005/8/layout/hProcess3"/>
    <dgm:cxn modelId="{1478E194-FFE2-49CF-9CCD-A13F13E19BC6}" type="presParOf" srcId="{6BC3FA7E-CE6D-4652-94F1-54ED27051548}" destId="{F1A60C07-EE78-462E-B44B-39BF108A2A24}" srcOrd="6" destOrd="0" presId="urn:microsoft.com/office/officeart/2005/8/layout/hProcess3"/>
    <dgm:cxn modelId="{0EF871B9-7C68-467F-A297-80117428A0B1}" type="presParOf" srcId="{6BC3FA7E-CE6D-4652-94F1-54ED27051548}" destId="{5B3BE408-074F-436D-9C13-0C30639434D5}" srcOrd="7" destOrd="0" presId="urn:microsoft.com/office/officeart/2005/8/layout/hProcess3"/>
    <dgm:cxn modelId="{7AB54C95-9EBA-4F01-A26D-AE1DDB220F64}" type="presParOf" srcId="{5B3BE408-074F-436D-9C13-0C30639434D5}" destId="{079E4E07-B44E-47B0-BB20-FF433A457702}" srcOrd="0" destOrd="0" presId="urn:microsoft.com/office/officeart/2005/8/layout/hProcess3"/>
    <dgm:cxn modelId="{D921CE13-E9FC-4F2E-B220-AEF1A1C24E74}" type="presParOf" srcId="{5B3BE408-074F-436D-9C13-0C30639434D5}" destId="{93173764-9F7A-4B4E-9732-C7E88EAF78C8}" srcOrd="1" destOrd="0" presId="urn:microsoft.com/office/officeart/2005/8/layout/hProcess3"/>
    <dgm:cxn modelId="{6D0310F7-5A0A-4B78-8779-F1C27242303E}" type="presParOf" srcId="{5B3BE408-074F-436D-9C13-0C30639434D5}" destId="{8A2F4C8E-B256-4124-9007-513F8758D3B7}" srcOrd="2" destOrd="0" presId="urn:microsoft.com/office/officeart/2005/8/layout/hProcess3"/>
    <dgm:cxn modelId="{31B8EDD3-F6D0-4914-BAAF-46181EA9BD86}" type="presParOf" srcId="{5B3BE408-074F-436D-9C13-0C30639434D5}" destId="{2F61CEE2-A325-4A15-9E83-92444744A082}" srcOrd="3" destOrd="0" presId="urn:microsoft.com/office/officeart/2005/8/layout/hProcess3"/>
    <dgm:cxn modelId="{BF978DF1-1C41-43E9-8BEE-80C2249EB835}" type="presParOf" srcId="{5B3BE408-074F-436D-9C13-0C30639434D5}" destId="{3CC27438-60F6-4334-A9DD-D79C2DA43B96}" srcOrd="4" destOrd="0" presId="urn:microsoft.com/office/officeart/2005/8/layout/hProcess3"/>
    <dgm:cxn modelId="{994B362F-92D0-4CE4-9976-D7791D6FEEBE}" type="presParOf" srcId="{6BC3FA7E-CE6D-4652-94F1-54ED27051548}" destId="{556DA500-A3C2-43F0-8EDE-C2884A9088B1}" srcOrd="8" destOrd="0" presId="urn:microsoft.com/office/officeart/2005/8/layout/hProcess3"/>
    <dgm:cxn modelId="{59B288D0-2752-4728-A567-67506007311F}" type="presParOf" srcId="{6BC3FA7E-CE6D-4652-94F1-54ED27051548}" destId="{A7D873B0-4A09-4CFD-B8DB-2730AA61E028}" srcOrd="9" destOrd="0" presId="urn:microsoft.com/office/officeart/2005/8/layout/hProcess3"/>
    <dgm:cxn modelId="{7E3748B0-441F-4EBD-94BA-32974B32A6E4}" type="presParOf" srcId="{A7D873B0-4A09-4CFD-B8DB-2730AA61E028}" destId="{C2BF3382-B711-462E-833F-A39947D12DB7}" srcOrd="0" destOrd="0" presId="urn:microsoft.com/office/officeart/2005/8/layout/hProcess3"/>
    <dgm:cxn modelId="{B6DFE7F6-542B-4DC2-98E7-C6B505F16178}" type="presParOf" srcId="{A7D873B0-4A09-4CFD-B8DB-2730AA61E028}" destId="{F3374483-D1DF-4314-88D1-58A43C414FAB}" srcOrd="1" destOrd="0" presId="urn:microsoft.com/office/officeart/2005/8/layout/hProcess3"/>
    <dgm:cxn modelId="{B733F88F-70F2-4DF2-9B25-16173AFBE92F}" type="presParOf" srcId="{A7D873B0-4A09-4CFD-B8DB-2730AA61E028}" destId="{E4BE0D2E-1052-4BB1-B919-B48D8E77F0D0}" srcOrd="2" destOrd="0" presId="urn:microsoft.com/office/officeart/2005/8/layout/hProcess3"/>
    <dgm:cxn modelId="{EC029BFE-4D5E-462C-9AC6-1D4BB5F36F3C}" type="presParOf" srcId="{A7D873B0-4A09-4CFD-B8DB-2730AA61E028}" destId="{6D57A1F7-3C03-4F8E-9C0D-182851BD02F7}" srcOrd="3" destOrd="0" presId="urn:microsoft.com/office/officeart/2005/8/layout/hProcess3"/>
    <dgm:cxn modelId="{0DCAC407-3726-40FE-B150-D043C632F6F0}" type="presParOf" srcId="{A7D873B0-4A09-4CFD-B8DB-2730AA61E028}" destId="{A86E3412-9685-4260-891C-5B92EC607B14}" srcOrd="4" destOrd="0" presId="urn:microsoft.com/office/officeart/2005/8/layout/hProcess3"/>
    <dgm:cxn modelId="{E845BE03-C48A-4CE7-83B2-D01895FE6EF6}" type="presParOf" srcId="{6BC3FA7E-CE6D-4652-94F1-54ED27051548}" destId="{5780EBDB-3B87-4929-B93A-89270B524D74}" srcOrd="10" destOrd="0" presId="urn:microsoft.com/office/officeart/2005/8/layout/hProcess3"/>
    <dgm:cxn modelId="{8091DD1C-D498-4592-BD5B-122213E27F69}" type="presParOf" srcId="{6BC3FA7E-CE6D-4652-94F1-54ED27051548}" destId="{0028C02C-8CB6-4F7A-8BC1-DA4FD5EEA32A}" srcOrd="11" destOrd="0" presId="urn:microsoft.com/office/officeart/2005/8/layout/hProcess3"/>
    <dgm:cxn modelId="{AAD8CBA5-AC70-4053-BB6F-D90F4E3D106B}" type="presParOf" srcId="{6BC3FA7E-CE6D-4652-94F1-54ED27051548}" destId="{205DAE69-5A50-44DF-897E-085187DA0CE4}" srcOrd="12" destOrd="0" presId="urn:microsoft.com/office/officeart/2005/8/layout/h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9E3E13-768A-4B74-B091-7F9CC752FE3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239E2CD-1764-4EA5-BCFB-F017F04F97A8}">
      <dgm:prSet phldrT="[Text]"/>
      <dgm:spPr/>
      <dgm:t>
        <a:bodyPr/>
        <a:lstStyle/>
        <a:p>
          <a:r>
            <a:rPr lang="en-US" dirty="0"/>
            <a:t>Fast Iteration</a:t>
          </a:r>
        </a:p>
      </dgm:t>
    </dgm:pt>
    <dgm:pt modelId="{0DF7729C-FA9D-49B0-81D4-7A75C8B1DD4D}" type="parTrans" cxnId="{71BE906B-F11F-4359-860A-5E30EE65C22A}">
      <dgm:prSet/>
      <dgm:spPr/>
      <dgm:t>
        <a:bodyPr/>
        <a:lstStyle/>
        <a:p>
          <a:endParaRPr lang="en-US"/>
        </a:p>
      </dgm:t>
    </dgm:pt>
    <dgm:pt modelId="{5CA078C3-7DB9-4854-A663-5DAA37A3E2DB}" type="sibTrans" cxnId="{71BE906B-F11F-4359-860A-5E30EE65C22A}">
      <dgm:prSet/>
      <dgm:spPr/>
      <dgm:t>
        <a:bodyPr/>
        <a:lstStyle/>
        <a:p>
          <a:endParaRPr lang="en-US"/>
        </a:p>
      </dgm:t>
    </dgm:pt>
    <dgm:pt modelId="{1750CDE4-5605-4630-8A1D-B86A4A0AE251}">
      <dgm:prSet phldrT="[Text]"/>
      <dgm:spPr/>
      <dgm:t>
        <a:bodyPr/>
        <a:lstStyle/>
        <a:p>
          <a:r>
            <a:rPr lang="en-US" dirty="0"/>
            <a:t>~1 to ~3 </a:t>
          </a:r>
          <a:r>
            <a:rPr lang="en-US" i="1" dirty="0"/>
            <a:t>seconds</a:t>
          </a:r>
          <a:r>
            <a:rPr lang="en-US" dirty="0"/>
            <a:t> (Windows Server / Hyper-V)</a:t>
          </a:r>
        </a:p>
      </dgm:t>
    </dgm:pt>
    <dgm:pt modelId="{4685ECCF-EC89-48B1-BA39-C1CDDD4865F6}" type="parTrans" cxnId="{34520246-F469-45F2-B8F9-202038B8D52F}">
      <dgm:prSet/>
      <dgm:spPr/>
      <dgm:t>
        <a:bodyPr/>
        <a:lstStyle/>
        <a:p>
          <a:endParaRPr lang="en-US"/>
        </a:p>
      </dgm:t>
    </dgm:pt>
    <dgm:pt modelId="{89A31E06-F94E-4A51-B073-2DBE283A3172}" type="sibTrans" cxnId="{34520246-F469-45F2-B8F9-202038B8D52F}">
      <dgm:prSet/>
      <dgm:spPr/>
      <dgm:t>
        <a:bodyPr/>
        <a:lstStyle/>
        <a:p>
          <a:endParaRPr lang="en-US"/>
        </a:p>
      </dgm:t>
    </dgm:pt>
    <dgm:pt modelId="{AFBB88C6-BB19-4D89-A039-972469608CF1}">
      <dgm:prSet phldrT="[Text]"/>
      <dgm:spPr/>
      <dgm:t>
        <a:bodyPr/>
        <a:lstStyle/>
        <a:p>
          <a:r>
            <a:rPr lang="en-US" dirty="0"/>
            <a:t>Resource Controls</a:t>
          </a:r>
        </a:p>
      </dgm:t>
    </dgm:pt>
    <dgm:pt modelId="{216A69A0-557A-4E8F-A02A-829FAE59C728}" type="parTrans" cxnId="{C70DC40D-E6AD-4E46-A53C-69E163048D3A}">
      <dgm:prSet/>
      <dgm:spPr/>
      <dgm:t>
        <a:bodyPr/>
        <a:lstStyle/>
        <a:p>
          <a:endParaRPr lang="en-US"/>
        </a:p>
      </dgm:t>
    </dgm:pt>
    <dgm:pt modelId="{77922809-A6BE-4467-B208-ECD96A04F138}" type="sibTrans" cxnId="{C70DC40D-E6AD-4E46-A53C-69E163048D3A}">
      <dgm:prSet/>
      <dgm:spPr/>
      <dgm:t>
        <a:bodyPr/>
        <a:lstStyle/>
        <a:p>
          <a:endParaRPr lang="en-US"/>
        </a:p>
      </dgm:t>
    </dgm:pt>
    <dgm:pt modelId="{3CBCBE8B-B6C7-4909-91DA-08E97A9D6556}">
      <dgm:prSet phldrT="[Text]"/>
      <dgm:spPr/>
      <dgm:t>
        <a:bodyPr/>
        <a:lstStyle/>
        <a:p>
          <a:r>
            <a:rPr lang="en-US" dirty="0"/>
            <a:t>text</a:t>
          </a:r>
        </a:p>
      </dgm:t>
    </dgm:pt>
    <dgm:pt modelId="{B04255DD-14AE-482C-A5FF-6B32B5B31A3B}" type="parTrans" cxnId="{424559D2-78F5-4168-B450-1BEF34462BCA}">
      <dgm:prSet/>
      <dgm:spPr/>
      <dgm:t>
        <a:bodyPr/>
        <a:lstStyle/>
        <a:p>
          <a:endParaRPr lang="en-US"/>
        </a:p>
      </dgm:t>
    </dgm:pt>
    <dgm:pt modelId="{D6CD54DF-32D4-4603-932B-D83C88D4B497}" type="sibTrans" cxnId="{424559D2-78F5-4168-B450-1BEF34462BCA}">
      <dgm:prSet/>
      <dgm:spPr/>
      <dgm:t>
        <a:bodyPr/>
        <a:lstStyle/>
        <a:p>
          <a:endParaRPr lang="en-US"/>
        </a:p>
      </dgm:t>
    </dgm:pt>
    <dgm:pt modelId="{EC1A47D3-31F5-418C-9B44-A7FE5F80211F}">
      <dgm:prSet phldrT="[Text]"/>
      <dgm:spPr/>
      <dgm:t>
        <a:bodyPr/>
        <a:lstStyle/>
        <a:p>
          <a:r>
            <a:rPr lang="en-US" dirty="0"/>
            <a:t>Rapid Deployment</a:t>
          </a:r>
        </a:p>
      </dgm:t>
    </dgm:pt>
    <dgm:pt modelId="{00849576-C5C6-483A-AF85-38EAE925F799}" type="parTrans" cxnId="{D32DF396-B8B0-4DE8-9AC9-69A35F35AE22}">
      <dgm:prSet/>
      <dgm:spPr/>
      <dgm:t>
        <a:bodyPr/>
        <a:lstStyle/>
        <a:p>
          <a:endParaRPr lang="en-US"/>
        </a:p>
      </dgm:t>
    </dgm:pt>
    <dgm:pt modelId="{90243203-213D-4358-8B85-8A7AEB4A9776}" type="sibTrans" cxnId="{D32DF396-B8B0-4DE8-9AC9-69A35F35AE22}">
      <dgm:prSet/>
      <dgm:spPr/>
      <dgm:t>
        <a:bodyPr/>
        <a:lstStyle/>
        <a:p>
          <a:endParaRPr lang="en-US"/>
        </a:p>
      </dgm:t>
    </dgm:pt>
    <dgm:pt modelId="{8F8256E2-DCA6-4C9A-8F8C-6DE8C2BB96D2}">
      <dgm:prSet phldrT="[Text]" phldr="1"/>
      <dgm:spPr/>
      <dgm:t>
        <a:bodyPr/>
        <a:lstStyle/>
        <a:p>
          <a:endParaRPr lang="en-US" dirty="0"/>
        </a:p>
      </dgm:t>
    </dgm:pt>
    <dgm:pt modelId="{EC1AAF0C-BA7D-4B89-8CF5-AEA2EA3F91AB}" type="parTrans" cxnId="{F380783B-6566-4A75-8870-4B8DEDF78857}">
      <dgm:prSet/>
      <dgm:spPr/>
      <dgm:t>
        <a:bodyPr/>
        <a:lstStyle/>
        <a:p>
          <a:endParaRPr lang="en-US"/>
        </a:p>
      </dgm:t>
    </dgm:pt>
    <dgm:pt modelId="{3D481191-C035-462E-AE67-783B1B14F88C}" type="sibTrans" cxnId="{F380783B-6566-4A75-8870-4B8DEDF78857}">
      <dgm:prSet/>
      <dgm:spPr/>
      <dgm:t>
        <a:bodyPr/>
        <a:lstStyle/>
        <a:p>
          <a:endParaRPr lang="en-US"/>
        </a:p>
      </dgm:t>
    </dgm:pt>
    <dgm:pt modelId="{5C75F0F1-477F-43D6-A3CF-FE30CFCD1304}">
      <dgm:prSet phldrT="[Text]"/>
      <dgm:spPr/>
      <dgm:t>
        <a:bodyPr/>
        <a:lstStyle/>
        <a:p>
          <a:r>
            <a:rPr lang="en-US" dirty="0"/>
            <a:t>Defined State Separation</a:t>
          </a:r>
        </a:p>
      </dgm:t>
    </dgm:pt>
    <dgm:pt modelId="{5FEBDAD1-9681-4B1F-ACF8-6BBF633D29DB}" type="parTrans" cxnId="{5E645AD4-6D6E-442E-847F-E83E8863688A}">
      <dgm:prSet/>
      <dgm:spPr/>
      <dgm:t>
        <a:bodyPr/>
        <a:lstStyle/>
        <a:p>
          <a:endParaRPr lang="en-US"/>
        </a:p>
      </dgm:t>
    </dgm:pt>
    <dgm:pt modelId="{3E1C087D-8AD4-4971-A4EB-13DE66E79C10}" type="sibTrans" cxnId="{5E645AD4-6D6E-442E-847F-E83E8863688A}">
      <dgm:prSet/>
      <dgm:spPr/>
      <dgm:t>
        <a:bodyPr/>
        <a:lstStyle/>
        <a:p>
          <a:endParaRPr lang="en-US"/>
        </a:p>
      </dgm:t>
    </dgm:pt>
    <dgm:pt modelId="{49D500FB-3DCA-4963-A0B7-492EC1AC34C0}">
      <dgm:prSet phldrT="[Text]"/>
      <dgm:spPr/>
      <dgm:t>
        <a:bodyPr/>
        <a:lstStyle/>
        <a:p>
          <a:r>
            <a:rPr lang="en-US" dirty="0"/>
            <a:t>Immutability</a:t>
          </a:r>
        </a:p>
      </dgm:t>
    </dgm:pt>
    <dgm:pt modelId="{00AEC8A5-E11A-4DA6-8910-AC8C836EBC60}" type="parTrans" cxnId="{3EE9272B-0E84-45E6-BA08-046E6EB4D5B5}">
      <dgm:prSet/>
      <dgm:spPr/>
      <dgm:t>
        <a:bodyPr/>
        <a:lstStyle/>
        <a:p>
          <a:endParaRPr lang="en-US"/>
        </a:p>
      </dgm:t>
    </dgm:pt>
    <dgm:pt modelId="{C04A48AC-62F8-4975-BB04-654FA958E134}" type="sibTrans" cxnId="{3EE9272B-0E84-45E6-BA08-046E6EB4D5B5}">
      <dgm:prSet/>
      <dgm:spPr/>
      <dgm:t>
        <a:bodyPr/>
        <a:lstStyle/>
        <a:p>
          <a:endParaRPr lang="en-US"/>
        </a:p>
      </dgm:t>
    </dgm:pt>
    <dgm:pt modelId="{886D3478-E6FE-41E5-9130-C92CD7CC1540}">
      <dgm:prSet phldrT="[Text]"/>
      <dgm:spPr/>
      <dgm:t>
        <a:bodyPr/>
        <a:lstStyle/>
        <a:p>
          <a:r>
            <a:rPr lang="en-US" dirty="0"/>
            <a:t>Text</a:t>
          </a:r>
        </a:p>
      </dgm:t>
    </dgm:pt>
    <dgm:pt modelId="{BC2371A0-CC43-4A6F-B8F5-E62C551A5E51}" type="parTrans" cxnId="{8C086E2D-2812-49BA-9297-F3CF2C160314}">
      <dgm:prSet/>
      <dgm:spPr/>
      <dgm:t>
        <a:bodyPr/>
        <a:lstStyle/>
        <a:p>
          <a:endParaRPr lang="en-US"/>
        </a:p>
      </dgm:t>
    </dgm:pt>
    <dgm:pt modelId="{53037A5B-A08F-4077-9C3B-91BF7C397C62}" type="sibTrans" cxnId="{8C086E2D-2812-49BA-9297-F3CF2C160314}">
      <dgm:prSet/>
      <dgm:spPr/>
      <dgm:t>
        <a:bodyPr/>
        <a:lstStyle/>
        <a:p>
          <a:endParaRPr lang="en-US"/>
        </a:p>
      </dgm:t>
    </dgm:pt>
    <dgm:pt modelId="{727E3392-885D-41E2-8495-3AEA3CD6558A}">
      <dgm:prSet phldrT="[Text]"/>
      <dgm:spPr/>
      <dgm:t>
        <a:bodyPr/>
        <a:lstStyle/>
        <a:p>
          <a:r>
            <a:rPr lang="en-US" dirty="0"/>
            <a:t>Density</a:t>
          </a:r>
        </a:p>
      </dgm:t>
    </dgm:pt>
    <dgm:pt modelId="{0C4FE23F-506F-40C4-889D-CF7E7062C75D}" type="parTrans" cxnId="{F60981E8-2D9A-4723-A32A-D601AC1A0C44}">
      <dgm:prSet/>
      <dgm:spPr/>
      <dgm:t>
        <a:bodyPr/>
        <a:lstStyle/>
        <a:p>
          <a:endParaRPr lang="en-US"/>
        </a:p>
      </dgm:t>
    </dgm:pt>
    <dgm:pt modelId="{784BD0F6-EB22-4C99-AC08-325B6E43B63C}" type="sibTrans" cxnId="{F60981E8-2D9A-4723-A32A-D601AC1A0C44}">
      <dgm:prSet/>
      <dgm:spPr/>
      <dgm:t>
        <a:bodyPr/>
        <a:lstStyle/>
        <a:p>
          <a:endParaRPr lang="en-US"/>
        </a:p>
      </dgm:t>
    </dgm:pt>
    <dgm:pt modelId="{82B3BC4A-5E34-4ECA-9D7E-A50EDC240B02}">
      <dgm:prSet phldrT="[Text]"/>
      <dgm:spPr/>
      <dgm:t>
        <a:bodyPr/>
        <a:lstStyle/>
        <a:p>
          <a:r>
            <a:rPr lang="en-US" dirty="0"/>
            <a:t>text</a:t>
          </a:r>
        </a:p>
      </dgm:t>
    </dgm:pt>
    <dgm:pt modelId="{683989F6-5DAA-430A-84AF-E2FEEA242CA4}" type="parTrans" cxnId="{FD745D07-2261-4BD8-824D-9F2394747995}">
      <dgm:prSet/>
      <dgm:spPr/>
      <dgm:t>
        <a:bodyPr/>
        <a:lstStyle/>
        <a:p>
          <a:endParaRPr lang="en-US"/>
        </a:p>
      </dgm:t>
    </dgm:pt>
    <dgm:pt modelId="{A01C3E59-AC01-48B9-AA13-270257B46027}" type="sibTrans" cxnId="{FD745D07-2261-4BD8-824D-9F2394747995}">
      <dgm:prSet/>
      <dgm:spPr/>
      <dgm:t>
        <a:bodyPr/>
        <a:lstStyle/>
        <a:p>
          <a:endParaRPr lang="en-US"/>
        </a:p>
      </dgm:t>
    </dgm:pt>
    <dgm:pt modelId="{243116A5-E050-4CFF-9031-DE2A311D0B69}">
      <dgm:prSet phldrT="[Text]"/>
      <dgm:spPr/>
      <dgm:t>
        <a:bodyPr/>
        <a:lstStyle/>
        <a:p>
          <a:r>
            <a:rPr lang="en-US" dirty="0"/>
            <a:t>Shared kernel keeps disk pressure low</a:t>
          </a:r>
        </a:p>
      </dgm:t>
    </dgm:pt>
    <dgm:pt modelId="{E0E54DAE-1754-485D-955F-0304D2638026}" type="parTrans" cxnId="{59E0EA48-01CF-4026-AA01-30D30EFCFAA8}">
      <dgm:prSet/>
      <dgm:spPr/>
      <dgm:t>
        <a:bodyPr/>
        <a:lstStyle/>
        <a:p>
          <a:endParaRPr lang="en-US"/>
        </a:p>
      </dgm:t>
    </dgm:pt>
    <dgm:pt modelId="{47C9DD0A-4565-4C42-A5B9-D4D90E8499AE}" type="sibTrans" cxnId="{59E0EA48-01CF-4026-AA01-30D30EFCFAA8}">
      <dgm:prSet/>
      <dgm:spPr/>
      <dgm:t>
        <a:bodyPr/>
        <a:lstStyle/>
        <a:p>
          <a:endParaRPr lang="en-US"/>
        </a:p>
      </dgm:t>
    </dgm:pt>
    <dgm:pt modelId="{12B62ED8-07D7-48E2-8471-B8EC7973E791}">
      <dgm:prSet phldrT="[Text]"/>
      <dgm:spPr/>
      <dgm:t>
        <a:bodyPr/>
        <a:lstStyle/>
        <a:p>
          <a:r>
            <a:rPr lang="en-US" dirty="0"/>
            <a:t>~1 minute for VM</a:t>
          </a:r>
        </a:p>
      </dgm:t>
    </dgm:pt>
    <dgm:pt modelId="{FCFE77E6-3CAC-40AC-82D5-E64643C1DF7B}" type="parTrans" cxnId="{DC4CEC66-2D08-4B81-9C45-F238D7A46B19}">
      <dgm:prSet/>
      <dgm:spPr/>
      <dgm:t>
        <a:bodyPr/>
        <a:lstStyle/>
        <a:p>
          <a:endParaRPr lang="en-US"/>
        </a:p>
      </dgm:t>
    </dgm:pt>
    <dgm:pt modelId="{06E8E23E-EFDF-4F89-9C0C-1CF11CBF7E01}" type="sibTrans" cxnId="{DC4CEC66-2D08-4B81-9C45-F238D7A46B19}">
      <dgm:prSet/>
      <dgm:spPr/>
      <dgm:t>
        <a:bodyPr/>
        <a:lstStyle/>
        <a:p>
          <a:endParaRPr lang="en-US"/>
        </a:p>
      </dgm:t>
    </dgm:pt>
    <dgm:pt modelId="{CFF71EB5-D939-4843-AED6-6DB025936AA5}" type="pres">
      <dgm:prSet presAssocID="{9E9E3E13-768A-4B74-B091-7F9CC752FE32}" presName="linear" presStyleCnt="0">
        <dgm:presLayoutVars>
          <dgm:animLvl val="lvl"/>
          <dgm:resizeHandles val="exact"/>
        </dgm:presLayoutVars>
      </dgm:prSet>
      <dgm:spPr/>
    </dgm:pt>
    <dgm:pt modelId="{736C5F08-9FC6-41BE-AA3A-31B69B2BCA75}" type="pres">
      <dgm:prSet presAssocID="{1239E2CD-1764-4EA5-BCFB-F017F04F97A8}" presName="parentText" presStyleLbl="node1" presStyleIdx="0" presStyleCnt="6">
        <dgm:presLayoutVars>
          <dgm:chMax val="0"/>
          <dgm:bulletEnabled val="1"/>
        </dgm:presLayoutVars>
      </dgm:prSet>
      <dgm:spPr/>
    </dgm:pt>
    <dgm:pt modelId="{383B7F30-9F90-4551-BEB0-77A34503DAC3}" type="pres">
      <dgm:prSet presAssocID="{1239E2CD-1764-4EA5-BCFB-F017F04F97A8}" presName="childText" presStyleLbl="revTx" presStyleIdx="0" presStyleCnt="6">
        <dgm:presLayoutVars>
          <dgm:bulletEnabled val="1"/>
        </dgm:presLayoutVars>
      </dgm:prSet>
      <dgm:spPr/>
    </dgm:pt>
    <dgm:pt modelId="{7323956C-BD54-427B-B2C9-F3270E6B8B2C}" type="pres">
      <dgm:prSet presAssocID="{AFBB88C6-BB19-4D89-A039-972469608CF1}" presName="parentText" presStyleLbl="node1" presStyleIdx="1" presStyleCnt="6">
        <dgm:presLayoutVars>
          <dgm:chMax val="0"/>
          <dgm:bulletEnabled val="1"/>
        </dgm:presLayoutVars>
      </dgm:prSet>
      <dgm:spPr/>
    </dgm:pt>
    <dgm:pt modelId="{6CD9D32F-A6F2-4615-8F8C-D843C5F41FD8}" type="pres">
      <dgm:prSet presAssocID="{AFBB88C6-BB19-4D89-A039-972469608CF1}" presName="childText" presStyleLbl="revTx" presStyleIdx="1" presStyleCnt="6">
        <dgm:presLayoutVars>
          <dgm:bulletEnabled val="1"/>
        </dgm:presLayoutVars>
      </dgm:prSet>
      <dgm:spPr/>
    </dgm:pt>
    <dgm:pt modelId="{3B1C04B8-E0C0-4D68-A368-BA45529F40FC}" type="pres">
      <dgm:prSet presAssocID="{EC1A47D3-31F5-418C-9B44-A7FE5F80211F}" presName="parentText" presStyleLbl="node1" presStyleIdx="2" presStyleCnt="6">
        <dgm:presLayoutVars>
          <dgm:chMax val="0"/>
          <dgm:bulletEnabled val="1"/>
        </dgm:presLayoutVars>
      </dgm:prSet>
      <dgm:spPr/>
    </dgm:pt>
    <dgm:pt modelId="{A61E34F9-2D9D-4D9B-934A-A0B0B29BD058}" type="pres">
      <dgm:prSet presAssocID="{EC1A47D3-31F5-418C-9B44-A7FE5F80211F}" presName="childText" presStyleLbl="revTx" presStyleIdx="2" presStyleCnt="6">
        <dgm:presLayoutVars>
          <dgm:bulletEnabled val="1"/>
        </dgm:presLayoutVars>
      </dgm:prSet>
      <dgm:spPr/>
    </dgm:pt>
    <dgm:pt modelId="{CA918866-A5D6-4783-BC50-DF984285578B}" type="pres">
      <dgm:prSet presAssocID="{5C75F0F1-477F-43D6-A3CF-FE30CFCD1304}" presName="parentText" presStyleLbl="node1" presStyleIdx="3" presStyleCnt="6">
        <dgm:presLayoutVars>
          <dgm:chMax val="0"/>
          <dgm:bulletEnabled val="1"/>
        </dgm:presLayoutVars>
      </dgm:prSet>
      <dgm:spPr/>
    </dgm:pt>
    <dgm:pt modelId="{2A3ED0CE-2B2E-4B58-8B9B-3DE1B86A2A1C}" type="pres">
      <dgm:prSet presAssocID="{5C75F0F1-477F-43D6-A3CF-FE30CFCD1304}" presName="childText" presStyleLbl="revTx" presStyleIdx="3" presStyleCnt="6">
        <dgm:presLayoutVars>
          <dgm:bulletEnabled val="1"/>
        </dgm:presLayoutVars>
      </dgm:prSet>
      <dgm:spPr/>
    </dgm:pt>
    <dgm:pt modelId="{21F0D557-A662-454D-ABC3-8B303B74E99A}" type="pres">
      <dgm:prSet presAssocID="{49D500FB-3DCA-4963-A0B7-492EC1AC34C0}" presName="parentText" presStyleLbl="node1" presStyleIdx="4" presStyleCnt="6">
        <dgm:presLayoutVars>
          <dgm:chMax val="0"/>
          <dgm:bulletEnabled val="1"/>
        </dgm:presLayoutVars>
      </dgm:prSet>
      <dgm:spPr/>
    </dgm:pt>
    <dgm:pt modelId="{4FCC1A90-3762-42B5-BE31-67F814B28E56}" type="pres">
      <dgm:prSet presAssocID="{49D500FB-3DCA-4963-A0B7-492EC1AC34C0}" presName="childText" presStyleLbl="revTx" presStyleIdx="4" presStyleCnt="6">
        <dgm:presLayoutVars>
          <dgm:bulletEnabled val="1"/>
        </dgm:presLayoutVars>
      </dgm:prSet>
      <dgm:spPr/>
    </dgm:pt>
    <dgm:pt modelId="{2CE2FDC9-32EC-48EE-93DF-D2DEB90A27BA}" type="pres">
      <dgm:prSet presAssocID="{727E3392-885D-41E2-8495-3AEA3CD6558A}" presName="parentText" presStyleLbl="node1" presStyleIdx="5" presStyleCnt="6">
        <dgm:presLayoutVars>
          <dgm:chMax val="0"/>
          <dgm:bulletEnabled val="1"/>
        </dgm:presLayoutVars>
      </dgm:prSet>
      <dgm:spPr/>
    </dgm:pt>
    <dgm:pt modelId="{472C17AA-61C3-4F41-876D-EF1F9C105B09}" type="pres">
      <dgm:prSet presAssocID="{727E3392-885D-41E2-8495-3AEA3CD6558A}" presName="childText" presStyleLbl="revTx" presStyleIdx="5" presStyleCnt="6">
        <dgm:presLayoutVars>
          <dgm:bulletEnabled val="1"/>
        </dgm:presLayoutVars>
      </dgm:prSet>
      <dgm:spPr/>
    </dgm:pt>
  </dgm:ptLst>
  <dgm:cxnLst>
    <dgm:cxn modelId="{E130B06F-C181-444D-ACDA-0B42DC5C2763}" type="presOf" srcId="{9E9E3E13-768A-4B74-B091-7F9CC752FE32}" destId="{CFF71EB5-D939-4843-AED6-6DB025936AA5}" srcOrd="0" destOrd="0" presId="urn:microsoft.com/office/officeart/2005/8/layout/vList2"/>
    <dgm:cxn modelId="{52FE6133-F9EE-4EC4-8115-791350486B10}" type="presOf" srcId="{49D500FB-3DCA-4963-A0B7-492EC1AC34C0}" destId="{21F0D557-A662-454D-ABC3-8B303B74E99A}" srcOrd="0" destOrd="0" presId="urn:microsoft.com/office/officeart/2005/8/layout/vList2"/>
    <dgm:cxn modelId="{2AA95DC1-8895-4122-86EB-12B8260570B6}" type="presOf" srcId="{82B3BC4A-5E34-4ECA-9D7E-A50EDC240B02}" destId="{2A3ED0CE-2B2E-4B58-8B9B-3DE1B86A2A1C}" srcOrd="0" destOrd="0" presId="urn:microsoft.com/office/officeart/2005/8/layout/vList2"/>
    <dgm:cxn modelId="{59E0EA48-01CF-4026-AA01-30D30EFCFAA8}" srcId="{727E3392-885D-41E2-8495-3AEA3CD6558A}" destId="{243116A5-E050-4CFF-9031-DE2A311D0B69}" srcOrd="0" destOrd="0" parTransId="{E0E54DAE-1754-485D-955F-0304D2638026}" sibTransId="{47C9DD0A-4565-4C42-A5B9-D4D90E8499AE}"/>
    <dgm:cxn modelId="{32F752B6-9CA9-4506-92E8-718118B319FE}" type="presOf" srcId="{886D3478-E6FE-41E5-9130-C92CD7CC1540}" destId="{4FCC1A90-3762-42B5-BE31-67F814B28E56}" srcOrd="0" destOrd="0" presId="urn:microsoft.com/office/officeart/2005/8/layout/vList2"/>
    <dgm:cxn modelId="{23165F81-79E0-42D3-B8CB-96589BE7BDB3}" type="presOf" srcId="{243116A5-E050-4CFF-9031-DE2A311D0B69}" destId="{472C17AA-61C3-4F41-876D-EF1F9C105B09}" srcOrd="0" destOrd="0" presId="urn:microsoft.com/office/officeart/2005/8/layout/vList2"/>
    <dgm:cxn modelId="{D32DF396-B8B0-4DE8-9AC9-69A35F35AE22}" srcId="{9E9E3E13-768A-4B74-B091-7F9CC752FE32}" destId="{EC1A47D3-31F5-418C-9B44-A7FE5F80211F}" srcOrd="2" destOrd="0" parTransId="{00849576-C5C6-483A-AF85-38EAE925F799}" sibTransId="{90243203-213D-4358-8B85-8A7AEB4A9776}"/>
    <dgm:cxn modelId="{3EE9272B-0E84-45E6-BA08-046E6EB4D5B5}" srcId="{9E9E3E13-768A-4B74-B091-7F9CC752FE32}" destId="{49D500FB-3DCA-4963-A0B7-492EC1AC34C0}" srcOrd="4" destOrd="0" parTransId="{00AEC8A5-E11A-4DA6-8910-AC8C836EBC60}" sibTransId="{C04A48AC-62F8-4975-BB04-654FA958E134}"/>
    <dgm:cxn modelId="{C70DC40D-E6AD-4E46-A53C-69E163048D3A}" srcId="{9E9E3E13-768A-4B74-B091-7F9CC752FE32}" destId="{AFBB88C6-BB19-4D89-A039-972469608CF1}" srcOrd="1" destOrd="0" parTransId="{216A69A0-557A-4E8F-A02A-829FAE59C728}" sibTransId="{77922809-A6BE-4467-B208-ECD96A04F138}"/>
    <dgm:cxn modelId="{71BE906B-F11F-4359-860A-5E30EE65C22A}" srcId="{9E9E3E13-768A-4B74-B091-7F9CC752FE32}" destId="{1239E2CD-1764-4EA5-BCFB-F017F04F97A8}" srcOrd="0" destOrd="0" parTransId="{0DF7729C-FA9D-49B0-81D4-7A75C8B1DD4D}" sibTransId="{5CA078C3-7DB9-4854-A663-5DAA37A3E2DB}"/>
    <dgm:cxn modelId="{F60981E8-2D9A-4723-A32A-D601AC1A0C44}" srcId="{9E9E3E13-768A-4B74-B091-7F9CC752FE32}" destId="{727E3392-885D-41E2-8495-3AEA3CD6558A}" srcOrd="5" destOrd="0" parTransId="{0C4FE23F-506F-40C4-889D-CF7E7062C75D}" sibTransId="{784BD0F6-EB22-4C99-AC08-325B6E43B63C}"/>
    <dgm:cxn modelId="{F380783B-6566-4A75-8870-4B8DEDF78857}" srcId="{EC1A47D3-31F5-418C-9B44-A7FE5F80211F}" destId="{8F8256E2-DCA6-4C9A-8F8C-6DE8C2BB96D2}" srcOrd="0" destOrd="0" parTransId="{EC1AAF0C-BA7D-4B89-8CF5-AEA2EA3F91AB}" sibTransId="{3D481191-C035-462E-AE67-783B1B14F88C}"/>
    <dgm:cxn modelId="{34520246-F469-45F2-B8F9-202038B8D52F}" srcId="{1239E2CD-1764-4EA5-BCFB-F017F04F97A8}" destId="{1750CDE4-5605-4630-8A1D-B86A4A0AE251}" srcOrd="0" destOrd="0" parTransId="{4685ECCF-EC89-48B1-BA39-C1CDDD4865F6}" sibTransId="{89A31E06-F94E-4A51-B073-2DBE283A3172}"/>
    <dgm:cxn modelId="{77F54F98-D1BC-4229-B023-497247DA3E6E}" type="presOf" srcId="{8F8256E2-DCA6-4C9A-8F8C-6DE8C2BB96D2}" destId="{A61E34F9-2D9D-4D9B-934A-A0B0B29BD058}" srcOrd="0" destOrd="0" presId="urn:microsoft.com/office/officeart/2005/8/layout/vList2"/>
    <dgm:cxn modelId="{DC4CEC66-2D08-4B81-9C45-F238D7A46B19}" srcId="{1239E2CD-1764-4EA5-BCFB-F017F04F97A8}" destId="{12B62ED8-07D7-48E2-8471-B8EC7973E791}" srcOrd="1" destOrd="0" parTransId="{FCFE77E6-3CAC-40AC-82D5-E64643C1DF7B}" sibTransId="{06E8E23E-EFDF-4F89-9C0C-1CF11CBF7E01}"/>
    <dgm:cxn modelId="{FD745D07-2261-4BD8-824D-9F2394747995}" srcId="{5C75F0F1-477F-43D6-A3CF-FE30CFCD1304}" destId="{82B3BC4A-5E34-4ECA-9D7E-A50EDC240B02}" srcOrd="0" destOrd="0" parTransId="{683989F6-5DAA-430A-84AF-E2FEEA242CA4}" sibTransId="{A01C3E59-AC01-48B9-AA13-270257B46027}"/>
    <dgm:cxn modelId="{5E645AD4-6D6E-442E-847F-E83E8863688A}" srcId="{9E9E3E13-768A-4B74-B091-7F9CC752FE32}" destId="{5C75F0F1-477F-43D6-A3CF-FE30CFCD1304}" srcOrd="3" destOrd="0" parTransId="{5FEBDAD1-9681-4B1F-ACF8-6BBF633D29DB}" sibTransId="{3E1C087D-8AD4-4971-A4EB-13DE66E79C10}"/>
    <dgm:cxn modelId="{2E5C32D3-0862-4B37-B210-30B158DFFCF5}" type="presOf" srcId="{1750CDE4-5605-4630-8A1D-B86A4A0AE251}" destId="{383B7F30-9F90-4551-BEB0-77A34503DAC3}" srcOrd="0" destOrd="0" presId="urn:microsoft.com/office/officeart/2005/8/layout/vList2"/>
    <dgm:cxn modelId="{8C086E2D-2812-49BA-9297-F3CF2C160314}" srcId="{49D500FB-3DCA-4963-A0B7-492EC1AC34C0}" destId="{886D3478-E6FE-41E5-9130-C92CD7CC1540}" srcOrd="0" destOrd="0" parTransId="{BC2371A0-CC43-4A6F-B8F5-E62C551A5E51}" sibTransId="{53037A5B-A08F-4077-9C3B-91BF7C397C62}"/>
    <dgm:cxn modelId="{53D81F43-0772-49DD-934B-41606611D760}" type="presOf" srcId="{12B62ED8-07D7-48E2-8471-B8EC7973E791}" destId="{383B7F30-9F90-4551-BEB0-77A34503DAC3}" srcOrd="0" destOrd="1" presId="urn:microsoft.com/office/officeart/2005/8/layout/vList2"/>
    <dgm:cxn modelId="{F4619F42-F1A2-44B2-8B19-AC23E74A86BD}" type="presOf" srcId="{727E3392-885D-41E2-8495-3AEA3CD6558A}" destId="{2CE2FDC9-32EC-48EE-93DF-D2DEB90A27BA}" srcOrd="0" destOrd="0" presId="urn:microsoft.com/office/officeart/2005/8/layout/vList2"/>
    <dgm:cxn modelId="{0CF07762-1198-411B-9F96-A44D2B70A7C8}" type="presOf" srcId="{EC1A47D3-31F5-418C-9B44-A7FE5F80211F}" destId="{3B1C04B8-E0C0-4D68-A368-BA45529F40FC}" srcOrd="0" destOrd="0" presId="urn:microsoft.com/office/officeart/2005/8/layout/vList2"/>
    <dgm:cxn modelId="{EB692746-F288-436D-A980-83363F4099B9}" type="presOf" srcId="{1239E2CD-1764-4EA5-BCFB-F017F04F97A8}" destId="{736C5F08-9FC6-41BE-AA3A-31B69B2BCA75}" srcOrd="0" destOrd="0" presId="urn:microsoft.com/office/officeart/2005/8/layout/vList2"/>
    <dgm:cxn modelId="{424559D2-78F5-4168-B450-1BEF34462BCA}" srcId="{AFBB88C6-BB19-4D89-A039-972469608CF1}" destId="{3CBCBE8B-B6C7-4909-91DA-08E97A9D6556}" srcOrd="0" destOrd="0" parTransId="{B04255DD-14AE-482C-A5FF-6B32B5B31A3B}" sibTransId="{D6CD54DF-32D4-4603-932B-D83C88D4B497}"/>
    <dgm:cxn modelId="{AECDBAA6-8916-48FE-AAC6-FE24B8C901FC}" type="presOf" srcId="{3CBCBE8B-B6C7-4909-91DA-08E97A9D6556}" destId="{6CD9D32F-A6F2-4615-8F8C-D843C5F41FD8}" srcOrd="0" destOrd="0" presId="urn:microsoft.com/office/officeart/2005/8/layout/vList2"/>
    <dgm:cxn modelId="{EE3DC41B-68F2-415D-8130-38D5804A841A}" type="presOf" srcId="{AFBB88C6-BB19-4D89-A039-972469608CF1}" destId="{7323956C-BD54-427B-B2C9-F3270E6B8B2C}" srcOrd="0" destOrd="0" presId="urn:microsoft.com/office/officeart/2005/8/layout/vList2"/>
    <dgm:cxn modelId="{8F264158-3B3F-48B5-93E7-E06DC0CF71BC}" type="presOf" srcId="{5C75F0F1-477F-43D6-A3CF-FE30CFCD1304}" destId="{CA918866-A5D6-4783-BC50-DF984285578B}" srcOrd="0" destOrd="0" presId="urn:microsoft.com/office/officeart/2005/8/layout/vList2"/>
    <dgm:cxn modelId="{083969AC-06BF-489A-BF18-B6F176FB6A05}" type="presParOf" srcId="{CFF71EB5-D939-4843-AED6-6DB025936AA5}" destId="{736C5F08-9FC6-41BE-AA3A-31B69B2BCA75}" srcOrd="0" destOrd="0" presId="urn:microsoft.com/office/officeart/2005/8/layout/vList2"/>
    <dgm:cxn modelId="{D1E66A27-FBC8-45BF-969B-B7430F43CC85}" type="presParOf" srcId="{CFF71EB5-D939-4843-AED6-6DB025936AA5}" destId="{383B7F30-9F90-4551-BEB0-77A34503DAC3}" srcOrd="1" destOrd="0" presId="urn:microsoft.com/office/officeart/2005/8/layout/vList2"/>
    <dgm:cxn modelId="{FBEED54E-1C8D-4134-A92D-1CFD91D9FDEC}" type="presParOf" srcId="{CFF71EB5-D939-4843-AED6-6DB025936AA5}" destId="{7323956C-BD54-427B-B2C9-F3270E6B8B2C}" srcOrd="2" destOrd="0" presId="urn:microsoft.com/office/officeart/2005/8/layout/vList2"/>
    <dgm:cxn modelId="{6450D6FE-9ACA-494F-8018-0C87EBF8222F}" type="presParOf" srcId="{CFF71EB5-D939-4843-AED6-6DB025936AA5}" destId="{6CD9D32F-A6F2-4615-8F8C-D843C5F41FD8}" srcOrd="3" destOrd="0" presId="urn:microsoft.com/office/officeart/2005/8/layout/vList2"/>
    <dgm:cxn modelId="{19879ECD-0809-41C6-9DD5-FB0625C14984}" type="presParOf" srcId="{CFF71EB5-D939-4843-AED6-6DB025936AA5}" destId="{3B1C04B8-E0C0-4D68-A368-BA45529F40FC}" srcOrd="4" destOrd="0" presId="urn:microsoft.com/office/officeart/2005/8/layout/vList2"/>
    <dgm:cxn modelId="{6E211B4A-4D5E-4526-A985-68FBECA4435F}" type="presParOf" srcId="{CFF71EB5-D939-4843-AED6-6DB025936AA5}" destId="{A61E34F9-2D9D-4D9B-934A-A0B0B29BD058}" srcOrd="5" destOrd="0" presId="urn:microsoft.com/office/officeart/2005/8/layout/vList2"/>
    <dgm:cxn modelId="{474A4A41-6A8D-4AB8-88BE-E6661D543E9A}" type="presParOf" srcId="{CFF71EB5-D939-4843-AED6-6DB025936AA5}" destId="{CA918866-A5D6-4783-BC50-DF984285578B}" srcOrd="6" destOrd="0" presId="urn:microsoft.com/office/officeart/2005/8/layout/vList2"/>
    <dgm:cxn modelId="{48D7BE59-78DB-4749-8D59-7A6E3978CAA8}" type="presParOf" srcId="{CFF71EB5-D939-4843-AED6-6DB025936AA5}" destId="{2A3ED0CE-2B2E-4B58-8B9B-3DE1B86A2A1C}" srcOrd="7" destOrd="0" presId="urn:microsoft.com/office/officeart/2005/8/layout/vList2"/>
    <dgm:cxn modelId="{3C5FADF2-E6BD-4DB2-8C21-E79F5043F037}" type="presParOf" srcId="{CFF71EB5-D939-4843-AED6-6DB025936AA5}" destId="{21F0D557-A662-454D-ABC3-8B303B74E99A}" srcOrd="8" destOrd="0" presId="urn:microsoft.com/office/officeart/2005/8/layout/vList2"/>
    <dgm:cxn modelId="{1DA38570-7841-470A-80A1-EB677B870AD7}" type="presParOf" srcId="{CFF71EB5-D939-4843-AED6-6DB025936AA5}" destId="{4FCC1A90-3762-42B5-BE31-67F814B28E56}" srcOrd="9" destOrd="0" presId="urn:microsoft.com/office/officeart/2005/8/layout/vList2"/>
    <dgm:cxn modelId="{E4D63183-7E0E-4E0F-8BFF-993DB720BF7F}" type="presParOf" srcId="{CFF71EB5-D939-4843-AED6-6DB025936AA5}" destId="{2CE2FDC9-32EC-48EE-93DF-D2DEB90A27BA}" srcOrd="10" destOrd="0" presId="urn:microsoft.com/office/officeart/2005/8/layout/vList2"/>
    <dgm:cxn modelId="{E4B94119-6F1D-49BF-8F07-4FECAA208F52}" type="presParOf" srcId="{CFF71EB5-D939-4843-AED6-6DB025936AA5}" destId="{472C17AA-61C3-4F41-876D-EF1F9C105B09}" srcOrd="1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5DAE69-5A50-44DF-897E-085187DA0CE4}">
      <dsp:nvSpPr>
        <dsp:cNvPr id="0" name=""/>
        <dsp:cNvSpPr/>
      </dsp:nvSpPr>
      <dsp:spPr>
        <a:xfrm>
          <a:off x="0" y="63904"/>
          <a:ext cx="11655839" cy="1152000"/>
        </a:xfrm>
        <a:prstGeom prst="rightArrow">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6E3412-9685-4260-891C-5B92EC607B14}">
      <dsp:nvSpPr>
        <dsp:cNvPr id="0" name=""/>
        <dsp:cNvSpPr/>
      </dsp:nvSpPr>
      <dsp:spPr>
        <a:xfrm>
          <a:off x="9433117"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Docker open source project</a:t>
          </a:r>
        </a:p>
      </dsp:txBody>
      <dsp:txXfrm>
        <a:off x="9433117" y="985504"/>
        <a:ext cx="1770003" cy="761467"/>
      </dsp:txXfrm>
    </dsp:sp>
    <dsp:sp modelId="{F3374483-D1DF-4314-88D1-58A43C414FAB}">
      <dsp:nvSpPr>
        <dsp:cNvPr id="0" name=""/>
        <dsp:cNvSpPr/>
      </dsp:nvSpPr>
      <dsp:spPr>
        <a:xfrm>
          <a:off x="9433117"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March 2013</a:t>
          </a:r>
        </a:p>
      </dsp:txBody>
      <dsp:txXfrm>
        <a:off x="9433117" y="351904"/>
        <a:ext cx="1770003" cy="576000"/>
      </dsp:txXfrm>
    </dsp:sp>
    <dsp:sp modelId="{3CC27438-60F6-4334-A9DD-D79C2DA43B96}">
      <dsp:nvSpPr>
        <dsp:cNvPr id="0" name=""/>
        <dsp:cNvSpPr/>
      </dsp:nvSpPr>
      <dsp:spPr>
        <a:xfrm>
          <a:off x="7309114"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err="1"/>
            <a:t>dotCloud</a:t>
          </a:r>
          <a:r>
            <a:rPr lang="en-US" sz="1200" kern="1200" dirty="0"/>
            <a:t> – PaaS provider</a:t>
          </a:r>
        </a:p>
        <a:p>
          <a:pPr marL="114300" lvl="1" indent="-114300" algn="l" defTabSz="533400">
            <a:lnSpc>
              <a:spcPct val="90000"/>
            </a:lnSpc>
            <a:spcBef>
              <a:spcPct val="0"/>
            </a:spcBef>
            <a:spcAft>
              <a:spcPct val="15000"/>
            </a:spcAft>
            <a:buChar char="•"/>
          </a:pPr>
          <a:r>
            <a:rPr lang="en-US" sz="1200" kern="1200" dirty="0"/>
            <a:t>OS container technology</a:t>
          </a:r>
        </a:p>
      </dsp:txBody>
      <dsp:txXfrm>
        <a:off x="7309114" y="985504"/>
        <a:ext cx="1770003" cy="761467"/>
      </dsp:txXfrm>
    </dsp:sp>
    <dsp:sp modelId="{93173764-9F7A-4B4E-9732-C7E88EAF78C8}">
      <dsp:nvSpPr>
        <dsp:cNvPr id="0" name=""/>
        <dsp:cNvSpPr/>
      </dsp:nvSpPr>
      <dsp:spPr>
        <a:xfrm>
          <a:off x="7309114"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2010</a:t>
          </a:r>
        </a:p>
      </dsp:txBody>
      <dsp:txXfrm>
        <a:off x="7309114" y="351904"/>
        <a:ext cx="1770003" cy="576000"/>
      </dsp:txXfrm>
    </dsp:sp>
    <dsp:sp modelId="{7002F8A2-54D3-45E1-B1B9-0A14E934169A}">
      <dsp:nvSpPr>
        <dsp:cNvPr id="0" name=""/>
        <dsp:cNvSpPr/>
      </dsp:nvSpPr>
      <dsp:spPr>
        <a:xfrm>
          <a:off x="5185110"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Solaris Zones</a:t>
          </a:r>
        </a:p>
        <a:p>
          <a:pPr marL="114300" lvl="1" indent="-114300" algn="l" defTabSz="533400">
            <a:lnSpc>
              <a:spcPct val="90000"/>
            </a:lnSpc>
            <a:spcBef>
              <a:spcPct val="0"/>
            </a:spcBef>
            <a:spcAft>
              <a:spcPct val="15000"/>
            </a:spcAft>
            <a:buChar char="•"/>
          </a:pPr>
          <a:r>
            <a:rPr lang="en-US" sz="1200" kern="1200" dirty="0"/>
            <a:t>Operating system virtualization</a:t>
          </a:r>
        </a:p>
      </dsp:txBody>
      <dsp:txXfrm>
        <a:off x="5185110" y="985504"/>
        <a:ext cx="1770003" cy="761467"/>
      </dsp:txXfrm>
    </dsp:sp>
    <dsp:sp modelId="{8A4F87B4-4724-497B-920E-67A542E0EFF2}">
      <dsp:nvSpPr>
        <dsp:cNvPr id="0" name=""/>
        <dsp:cNvSpPr/>
      </dsp:nvSpPr>
      <dsp:spPr>
        <a:xfrm>
          <a:off x="5185110"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2002</a:t>
          </a:r>
        </a:p>
      </dsp:txBody>
      <dsp:txXfrm>
        <a:off x="5185110" y="351904"/>
        <a:ext cx="1770003" cy="576000"/>
      </dsp:txXfrm>
    </dsp:sp>
    <dsp:sp modelId="{605BF894-1476-4F47-9B8B-F8AA60D86AF0}">
      <dsp:nvSpPr>
        <dsp:cNvPr id="0" name=""/>
        <dsp:cNvSpPr/>
      </dsp:nvSpPr>
      <dsp:spPr>
        <a:xfrm>
          <a:off x="3061106"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“jails” in FreeBSD</a:t>
          </a:r>
        </a:p>
        <a:p>
          <a:pPr marL="114300" lvl="1" indent="-114300" algn="l" defTabSz="533400">
            <a:lnSpc>
              <a:spcPct val="90000"/>
            </a:lnSpc>
            <a:spcBef>
              <a:spcPct val="0"/>
            </a:spcBef>
            <a:spcAft>
              <a:spcPct val="15000"/>
            </a:spcAft>
            <a:buChar char="•"/>
          </a:pPr>
          <a:r>
            <a:rPr lang="en-US" sz="1200" kern="1200" dirty="0"/>
            <a:t>Security as design point</a:t>
          </a:r>
        </a:p>
      </dsp:txBody>
      <dsp:txXfrm>
        <a:off x="3061106" y="985504"/>
        <a:ext cx="1770003" cy="761467"/>
      </dsp:txXfrm>
    </dsp:sp>
    <dsp:sp modelId="{BAE050EB-EFDC-4F20-B107-4F77132BDA9E}">
      <dsp:nvSpPr>
        <dsp:cNvPr id="0" name=""/>
        <dsp:cNvSpPr/>
      </dsp:nvSpPr>
      <dsp:spPr>
        <a:xfrm>
          <a:off x="3061106"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2000</a:t>
          </a:r>
        </a:p>
      </dsp:txBody>
      <dsp:txXfrm>
        <a:off x="3061106" y="351904"/>
        <a:ext cx="1770003" cy="576000"/>
      </dsp:txXfrm>
    </dsp:sp>
    <dsp:sp modelId="{4008E42C-2C22-476F-8AFE-9C2A74423F47}">
      <dsp:nvSpPr>
        <dsp:cNvPr id="0" name=""/>
        <dsp:cNvSpPr/>
      </dsp:nvSpPr>
      <dsp:spPr>
        <a:xfrm>
          <a:off x="937103"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a:t>Bill </a:t>
          </a:r>
          <a:r>
            <a:rPr lang="en-US" sz="1200" kern="1200" dirty="0"/>
            <a:t>Joy adds ‘</a:t>
          </a:r>
          <a:r>
            <a:rPr lang="en-US" sz="1200" kern="1200" dirty="0" err="1"/>
            <a:t>chroot</a:t>
          </a:r>
          <a:r>
            <a:rPr lang="en-US" sz="1200" kern="1200" dirty="0"/>
            <a:t>’  to Unix</a:t>
          </a:r>
        </a:p>
      </dsp:txBody>
      <dsp:txXfrm>
        <a:off x="937103" y="985504"/>
        <a:ext cx="1770003" cy="761467"/>
      </dsp:txXfrm>
    </dsp:sp>
    <dsp:sp modelId="{1E085EE4-CB17-4BA1-830C-29BF8E47CC5C}">
      <dsp:nvSpPr>
        <dsp:cNvPr id="0" name=""/>
        <dsp:cNvSpPr/>
      </dsp:nvSpPr>
      <dsp:spPr>
        <a:xfrm>
          <a:off x="937103"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1982</a:t>
          </a:r>
        </a:p>
      </dsp:txBody>
      <dsp:txXfrm>
        <a:off x="937103" y="351904"/>
        <a:ext cx="1770003" cy="576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6C5F08-9FC6-41BE-AA3A-31B69B2BCA75}">
      <dsp:nvSpPr>
        <dsp:cNvPr id="0" name=""/>
        <dsp:cNvSpPr/>
      </dsp:nvSpPr>
      <dsp:spPr>
        <a:xfrm>
          <a:off x="0" y="78598"/>
          <a:ext cx="11655839"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Fast Iteration</a:t>
          </a:r>
        </a:p>
      </dsp:txBody>
      <dsp:txXfrm>
        <a:off x="22617" y="101215"/>
        <a:ext cx="11610605" cy="418086"/>
      </dsp:txXfrm>
    </dsp:sp>
    <dsp:sp modelId="{383B7F30-9F90-4551-BEB0-77A34503DAC3}">
      <dsp:nvSpPr>
        <dsp:cNvPr id="0" name=""/>
        <dsp:cNvSpPr/>
      </dsp:nvSpPr>
      <dsp:spPr>
        <a:xfrm>
          <a:off x="0" y="541918"/>
          <a:ext cx="11655839" cy="52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0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~1 to ~3 </a:t>
          </a:r>
          <a:r>
            <a:rPr lang="en-US" sz="1400" i="1" kern="1200" dirty="0"/>
            <a:t>seconds</a:t>
          </a:r>
          <a:r>
            <a:rPr lang="en-US" sz="1400" kern="1200" dirty="0"/>
            <a:t> (Windows Server / Hyper-V)</a:t>
          </a:r>
        </a:p>
        <a:p>
          <a:pPr marL="114300" lvl="1" indent="-114300" algn="l" defTabSz="622300">
            <a:lnSpc>
              <a:spcPct val="90000"/>
            </a:lnSpc>
            <a:spcBef>
              <a:spcPct val="0"/>
            </a:spcBef>
            <a:spcAft>
              <a:spcPct val="20000"/>
            </a:spcAft>
            <a:buChar char="•"/>
          </a:pPr>
          <a:r>
            <a:rPr lang="en-US" sz="1400" kern="1200" dirty="0"/>
            <a:t>~1 minute for VM</a:t>
          </a:r>
        </a:p>
      </dsp:txBody>
      <dsp:txXfrm>
        <a:off x="0" y="541918"/>
        <a:ext cx="11655839" cy="521640"/>
      </dsp:txXfrm>
    </dsp:sp>
    <dsp:sp modelId="{7323956C-BD54-427B-B2C9-F3270E6B8B2C}">
      <dsp:nvSpPr>
        <dsp:cNvPr id="0" name=""/>
        <dsp:cNvSpPr/>
      </dsp:nvSpPr>
      <dsp:spPr>
        <a:xfrm>
          <a:off x="0" y="1063558"/>
          <a:ext cx="11655839"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Resource Controls</a:t>
          </a:r>
        </a:p>
      </dsp:txBody>
      <dsp:txXfrm>
        <a:off x="22617" y="1086175"/>
        <a:ext cx="11610605" cy="418086"/>
      </dsp:txXfrm>
    </dsp:sp>
    <dsp:sp modelId="{6CD9D32F-A6F2-4615-8F8C-D843C5F41FD8}">
      <dsp:nvSpPr>
        <dsp:cNvPr id="0" name=""/>
        <dsp:cNvSpPr/>
      </dsp:nvSpPr>
      <dsp:spPr>
        <a:xfrm>
          <a:off x="0" y="1526878"/>
          <a:ext cx="11655839"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0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text</a:t>
          </a:r>
        </a:p>
      </dsp:txBody>
      <dsp:txXfrm>
        <a:off x="0" y="1526878"/>
        <a:ext cx="11655839" cy="298080"/>
      </dsp:txXfrm>
    </dsp:sp>
    <dsp:sp modelId="{3B1C04B8-E0C0-4D68-A368-BA45529F40FC}">
      <dsp:nvSpPr>
        <dsp:cNvPr id="0" name=""/>
        <dsp:cNvSpPr/>
      </dsp:nvSpPr>
      <dsp:spPr>
        <a:xfrm>
          <a:off x="0" y="1824958"/>
          <a:ext cx="11655839"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Rapid Deployment</a:t>
          </a:r>
        </a:p>
      </dsp:txBody>
      <dsp:txXfrm>
        <a:off x="22617" y="1847575"/>
        <a:ext cx="11610605" cy="418086"/>
      </dsp:txXfrm>
    </dsp:sp>
    <dsp:sp modelId="{A61E34F9-2D9D-4D9B-934A-A0B0B29BD058}">
      <dsp:nvSpPr>
        <dsp:cNvPr id="0" name=""/>
        <dsp:cNvSpPr/>
      </dsp:nvSpPr>
      <dsp:spPr>
        <a:xfrm>
          <a:off x="0" y="2288278"/>
          <a:ext cx="11655839"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073" tIns="22860" rIns="128016" bIns="22860" numCol="1" spcCol="1270" anchor="t" anchorCtr="0">
          <a:noAutofit/>
        </a:bodyPr>
        <a:lstStyle/>
        <a:p>
          <a:pPr marL="114300" lvl="1" indent="-114300" algn="l" defTabSz="622300">
            <a:lnSpc>
              <a:spcPct val="90000"/>
            </a:lnSpc>
            <a:spcBef>
              <a:spcPct val="0"/>
            </a:spcBef>
            <a:spcAft>
              <a:spcPct val="20000"/>
            </a:spcAft>
            <a:buChar char="•"/>
          </a:pPr>
          <a:endParaRPr lang="en-US" sz="1400" kern="1200" dirty="0"/>
        </a:p>
      </dsp:txBody>
      <dsp:txXfrm>
        <a:off x="0" y="2288278"/>
        <a:ext cx="11655839" cy="298080"/>
      </dsp:txXfrm>
    </dsp:sp>
    <dsp:sp modelId="{CA918866-A5D6-4783-BC50-DF984285578B}">
      <dsp:nvSpPr>
        <dsp:cNvPr id="0" name=""/>
        <dsp:cNvSpPr/>
      </dsp:nvSpPr>
      <dsp:spPr>
        <a:xfrm>
          <a:off x="0" y="2586358"/>
          <a:ext cx="11655839"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Defined State Separation</a:t>
          </a:r>
        </a:p>
      </dsp:txBody>
      <dsp:txXfrm>
        <a:off x="22617" y="2608975"/>
        <a:ext cx="11610605" cy="418086"/>
      </dsp:txXfrm>
    </dsp:sp>
    <dsp:sp modelId="{2A3ED0CE-2B2E-4B58-8B9B-3DE1B86A2A1C}">
      <dsp:nvSpPr>
        <dsp:cNvPr id="0" name=""/>
        <dsp:cNvSpPr/>
      </dsp:nvSpPr>
      <dsp:spPr>
        <a:xfrm>
          <a:off x="0" y="3049678"/>
          <a:ext cx="11655839"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0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text</a:t>
          </a:r>
        </a:p>
      </dsp:txBody>
      <dsp:txXfrm>
        <a:off x="0" y="3049678"/>
        <a:ext cx="11655839" cy="298080"/>
      </dsp:txXfrm>
    </dsp:sp>
    <dsp:sp modelId="{21F0D557-A662-454D-ABC3-8B303B74E99A}">
      <dsp:nvSpPr>
        <dsp:cNvPr id="0" name=""/>
        <dsp:cNvSpPr/>
      </dsp:nvSpPr>
      <dsp:spPr>
        <a:xfrm>
          <a:off x="0" y="3347758"/>
          <a:ext cx="11655839"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Immutability</a:t>
          </a:r>
        </a:p>
      </dsp:txBody>
      <dsp:txXfrm>
        <a:off x="22617" y="3370375"/>
        <a:ext cx="11610605" cy="418086"/>
      </dsp:txXfrm>
    </dsp:sp>
    <dsp:sp modelId="{4FCC1A90-3762-42B5-BE31-67F814B28E56}">
      <dsp:nvSpPr>
        <dsp:cNvPr id="0" name=""/>
        <dsp:cNvSpPr/>
      </dsp:nvSpPr>
      <dsp:spPr>
        <a:xfrm>
          <a:off x="0" y="3811078"/>
          <a:ext cx="11655839"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0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Text</a:t>
          </a:r>
        </a:p>
      </dsp:txBody>
      <dsp:txXfrm>
        <a:off x="0" y="3811078"/>
        <a:ext cx="11655839" cy="298080"/>
      </dsp:txXfrm>
    </dsp:sp>
    <dsp:sp modelId="{2CE2FDC9-32EC-48EE-93DF-D2DEB90A27BA}">
      <dsp:nvSpPr>
        <dsp:cNvPr id="0" name=""/>
        <dsp:cNvSpPr/>
      </dsp:nvSpPr>
      <dsp:spPr>
        <a:xfrm>
          <a:off x="0" y="4109158"/>
          <a:ext cx="11655839"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Density</a:t>
          </a:r>
        </a:p>
      </dsp:txBody>
      <dsp:txXfrm>
        <a:off x="22617" y="4131775"/>
        <a:ext cx="11610605" cy="418086"/>
      </dsp:txXfrm>
    </dsp:sp>
    <dsp:sp modelId="{472C17AA-61C3-4F41-876D-EF1F9C105B09}">
      <dsp:nvSpPr>
        <dsp:cNvPr id="0" name=""/>
        <dsp:cNvSpPr/>
      </dsp:nvSpPr>
      <dsp:spPr>
        <a:xfrm>
          <a:off x="0" y="4572478"/>
          <a:ext cx="11655839"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0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Shared kernel keeps disk pressure low</a:t>
          </a:r>
        </a:p>
      </dsp:txBody>
      <dsp:txXfrm>
        <a:off x="0" y="4572478"/>
        <a:ext cx="11655839" cy="29808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8-25T23:32:37.111"/>
    </inkml:context>
    <inkml:brush xml:id="br0">
      <inkml:brushProperty name="width" value="0.06667" units="cm"/>
      <inkml:brushProperty name="height" value="0.06667" units="cm"/>
    </inkml:brush>
  </inkml:definitions>
  <inkml:trace contextRef="#ctx0" brushRef="#br0">8324 7859 1152,'7'0'512,"4"23"0,-4-17 640,-7 5-1152,9-5 0,-9 0 0,0-6 0,18-12-384,-18 12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8-20T01:44:32.756"/>
    </inkml:context>
    <inkml:brush xml:id="br0">
      <inkml:brushProperty name="width" value="0.06667" units="cm"/>
      <inkml:brushProperty name="height" value="0.06667" units="cm"/>
    </inkml:brush>
  </inkml:definitions>
  <inkml:trace contextRef="#ctx0" brushRef="#br0">-4-11 256,'0'1'128,"0"-2"-128,0 1 128,0 0-256,1-1 128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8-25T23:42:44.682"/>
    </inkml:context>
    <inkml:brush xml:id="br0">
      <inkml:brushProperty name="width" value="0.06667" units="cm"/>
      <inkml:brushProperty name="height" value="0.06667" units="cm"/>
    </inkml:brush>
  </inkml:definitions>
  <inkml:trace contextRef="#ctx0" brushRef="#br0">18488 3510 3328,'-19'-32'1664,"19"9"-1664,0 19 1792,0 4-1920,0-6 0,0 2-896,-6 4 0,0 4 768,2-4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63C5F-A86A-4123-BFA3-D1AA133EDD13}" type="datetimeFigureOut">
              <a:rPr lang="en-US" smtClean="0"/>
              <a:t>1/12/2017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59F813-5AE6-42D9-8D72-24C283CF2029}" type="slidenum">
              <a:rPr lang="en-US" smtClean="0"/>
              <a:t>‹#›</a:t>
            </a:fld>
            <a:endParaRPr lang="en-US"/>
          </a:p>
        </p:txBody>
      </p:sp>
    </p:spTree>
    <p:extLst>
      <p:ext uri="{BB962C8B-B14F-4D97-AF65-F5344CB8AC3E}">
        <p14:creationId xmlns:p14="http://schemas.microsoft.com/office/powerpoint/2010/main" val="3117480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hub.docker.co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Understand</a:t>
            </a:r>
            <a:r>
              <a:rPr lang="en-US" baseline="0" dirty="0"/>
              <a:t> the options available and have a good baseline for making choices for your solutions.</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a:t>
            </a:fld>
            <a:endParaRPr lang="en-US"/>
          </a:p>
        </p:txBody>
      </p:sp>
    </p:spTree>
    <p:extLst>
      <p:ext uri="{BB962C8B-B14F-4D97-AF65-F5344CB8AC3E}">
        <p14:creationId xmlns:p14="http://schemas.microsoft.com/office/powerpoint/2010/main" val="184901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Container is an OS construct. Container lives in the OS. Same for Windows and Linux.</a:t>
            </a:r>
          </a:p>
          <a:p>
            <a:pPr marL="228600" indent="-228600">
              <a:buAutoNum type="arabicPeriod"/>
            </a:pPr>
            <a:r>
              <a:rPr lang="en-US" dirty="0"/>
              <a:t>Docker Engine talks to the OS. Linux it is </a:t>
            </a:r>
            <a:r>
              <a:rPr lang="en-US" dirty="0" err="1"/>
              <a:t>cgroups</a:t>
            </a:r>
            <a:r>
              <a:rPr lang="en-US" dirty="0"/>
              <a:t> and namespace providers. Windows it is the host compute service. Calls the right system APIs.</a:t>
            </a:r>
          </a:p>
          <a:p>
            <a:pPr marL="228600" indent="-228600">
              <a:buAutoNum type="arabicPeriod"/>
            </a:pPr>
            <a:r>
              <a:rPr lang="en-US" dirty="0"/>
              <a:t>Toolsets to talk to the Docker Engine. </a:t>
            </a:r>
          </a:p>
          <a:p>
            <a:pPr marL="228600" indent="-228600">
              <a:buAutoNum type="arabicPeriod"/>
            </a:pPr>
            <a:r>
              <a:rPr lang="en-US" dirty="0"/>
              <a:t>Control Plane / Orchestration engines</a:t>
            </a:r>
          </a:p>
        </p:txBody>
      </p:sp>
      <p:sp>
        <p:nvSpPr>
          <p:cNvPr id="4" name="Slide Number Placeholder 3"/>
          <p:cNvSpPr>
            <a:spLocks noGrp="1"/>
          </p:cNvSpPr>
          <p:nvPr>
            <p:ph type="sldNum" sz="quarter" idx="10"/>
          </p:nvPr>
        </p:nvSpPr>
        <p:spPr/>
        <p:txBody>
          <a:bodyPr/>
          <a:lstStyle/>
          <a:p>
            <a:fld id="{B159F813-5AE6-42D9-8D72-24C283CF2029}" type="slidenum">
              <a:rPr lang="en-US" smtClean="0"/>
              <a:t>17</a:t>
            </a:fld>
            <a:endParaRPr lang="en-US"/>
          </a:p>
        </p:txBody>
      </p:sp>
    </p:spTree>
    <p:extLst>
      <p:ext uri="{BB962C8B-B14F-4D97-AF65-F5344CB8AC3E}">
        <p14:creationId xmlns:p14="http://schemas.microsoft.com/office/powerpoint/2010/main" val="9919758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of the things that kind of interesting is that we have a couple of container runtimes. We’ll start with Windows Server Containers. These are very similar to the Linux container model. We have our Windows Kernel…</a:t>
            </a:r>
          </a:p>
          <a:p>
            <a:endParaRPr lang="en-US" baseline="0" dirty="0"/>
          </a:p>
          <a:p>
            <a:r>
              <a:rPr lang="en-US" baseline="0" dirty="0"/>
              <a:t>Set of system processes that you’re likely to see on any Windows server. </a:t>
            </a:r>
          </a:p>
          <a:p>
            <a:endParaRPr lang="en-US" baseline="0" dirty="0"/>
          </a:p>
          <a:p>
            <a:r>
              <a:rPr lang="en-US" baseline="0" dirty="0"/>
              <a:t>And then we have container management. Our compute services which is our layer of containers in the operating system. And the Docker engine.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B159F813-5AE6-42D9-8D72-24C283CF2029}" type="slidenum">
              <a:rPr lang="en-US" smtClean="0"/>
              <a:t>18</a:t>
            </a:fld>
            <a:endParaRPr lang="en-US"/>
          </a:p>
        </p:txBody>
      </p:sp>
    </p:spTree>
    <p:extLst>
      <p:ext uri="{BB962C8B-B14F-4D97-AF65-F5344CB8AC3E}">
        <p14:creationId xmlns:p14="http://schemas.microsoft.com/office/powerpoint/2010/main" val="36165978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actually start a container, what we’re doing is starting up a new “user mode” and put copies of each of those system processes in. </a:t>
            </a:r>
          </a:p>
          <a:p>
            <a:endParaRPr lang="en-US" dirty="0"/>
          </a:p>
          <a:p>
            <a:endParaRPr lang="en-US" baseline="0" dirty="0"/>
          </a:p>
        </p:txBody>
      </p:sp>
      <p:sp>
        <p:nvSpPr>
          <p:cNvPr id="4" name="Slide Number Placeholder 3"/>
          <p:cNvSpPr>
            <a:spLocks noGrp="1"/>
          </p:cNvSpPr>
          <p:nvPr>
            <p:ph type="sldNum" sz="quarter" idx="10"/>
          </p:nvPr>
        </p:nvSpPr>
        <p:spPr/>
        <p:txBody>
          <a:bodyPr/>
          <a:lstStyle/>
          <a:p>
            <a:fld id="{B159F813-5AE6-42D9-8D72-24C283CF2029}" type="slidenum">
              <a:rPr lang="en-US" smtClean="0"/>
              <a:t>19</a:t>
            </a:fld>
            <a:endParaRPr lang="en-US"/>
          </a:p>
        </p:txBody>
      </p:sp>
    </p:spTree>
    <p:extLst>
      <p:ext uri="{BB962C8B-B14F-4D97-AF65-F5344CB8AC3E}">
        <p14:creationId xmlns:p14="http://schemas.microsoft.com/office/powerpoint/2010/main" val="4257808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actually start a container, what we’re doing is starting up a new “user mode” and put copies of each of those system processes in. </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20</a:t>
            </a:fld>
            <a:endParaRPr lang="en-US"/>
          </a:p>
        </p:txBody>
      </p:sp>
    </p:spTree>
    <p:extLst>
      <p:ext uri="{BB962C8B-B14F-4D97-AF65-F5344CB8AC3E}">
        <p14:creationId xmlns:p14="http://schemas.microsoft.com/office/powerpoint/2010/main" val="19477386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then the application process, whatever you put on the “</a:t>
            </a:r>
            <a:r>
              <a:rPr lang="en-US" baseline="0" dirty="0" err="1"/>
              <a:t>docker</a:t>
            </a:r>
            <a:r>
              <a:rPr lang="en-US" baseline="0" dirty="0"/>
              <a:t> run” line. If it was an IIS web server, it would have it own w3wp process. The reason for this model is that without these processes, we couldn’t have isolation between containers. You couldn’t make your own user name as it would be shared by the host. This way its specific to the container. Now you’d think this would be somewhat heavy with all these extra processes. But we’ve actually done a great deal of optimization around memory and startup time such that we can start up a Nano Server container in about 1.15 seconds right now and our goal is to get this down to a second by the time Windows Server 2016 ships later this year. We think this is a pretty amazing startup time. We also haven’t seen much memory overhead from these processes, and they give us that high degree of isolation folks expect from containers. </a:t>
            </a:r>
          </a:p>
          <a:p>
            <a:endParaRPr lang="en-US" baseline="0" dirty="0"/>
          </a:p>
          <a:p>
            <a:r>
              <a:rPr lang="en-US" baseline="0" dirty="0"/>
              <a:t>Why a separate container? Security and isolation. Don’t want it to know about the host. Know about the virtualized view.</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21</a:t>
            </a:fld>
            <a:endParaRPr lang="en-US"/>
          </a:p>
        </p:txBody>
      </p:sp>
    </p:spTree>
    <p:extLst>
      <p:ext uri="{BB962C8B-B14F-4D97-AF65-F5344CB8AC3E}">
        <p14:creationId xmlns:p14="http://schemas.microsoft.com/office/powerpoint/2010/main" val="1459743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of course we can have multiple of these containers running side by side. Each representing their own set of “user mode” processes.  This is a fairly traditional container model, but being Microsoft, we really aren’t satisfied with being traditional. So we came up with another model.</a:t>
            </a:r>
            <a:endParaRPr lang="en-US" dirty="0"/>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22</a:t>
            </a:fld>
            <a:endParaRPr lang="en-US"/>
          </a:p>
        </p:txBody>
      </p:sp>
    </p:spTree>
    <p:extLst>
      <p:ext uri="{BB962C8B-B14F-4D97-AF65-F5344CB8AC3E}">
        <p14:creationId xmlns:p14="http://schemas.microsoft.com/office/powerpoint/2010/main" val="29109170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of course we can have multiple of these containers running side by side. Each representing their own set of “user mode” processes.  This is a fairly traditional container model, but being Microsoft, we really aren’t satisfied with being traditional. So we came up with another model.</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23</a:t>
            </a:fld>
            <a:endParaRPr lang="en-US"/>
          </a:p>
        </p:txBody>
      </p:sp>
    </p:spTree>
    <p:extLst>
      <p:ext uri="{BB962C8B-B14F-4D97-AF65-F5344CB8AC3E}">
        <p14:creationId xmlns:p14="http://schemas.microsoft.com/office/powerpoint/2010/main" val="202205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Hyper-V containers</a:t>
            </a:r>
            <a:r>
              <a:rPr lang="en-US" baseline="0" dirty="0"/>
              <a:t> differ from Server Containers in that they start with the Hyper-V Hypervisor. </a:t>
            </a:r>
          </a:p>
          <a:p>
            <a:endParaRPr lang="en-US" baseline="0" dirty="0"/>
          </a:p>
          <a:p>
            <a:r>
              <a:rPr lang="en-US" dirty="0"/>
              <a:t>This contains the</a:t>
            </a:r>
            <a:r>
              <a:rPr lang="en-US" baseline="0" dirty="0"/>
              <a:t> Windows Kernel. Could run a different kernel than the host!</a:t>
            </a:r>
          </a:p>
          <a:p>
            <a:endParaRPr lang="en-US" baseline="0" dirty="0"/>
          </a:p>
          <a:p>
            <a:r>
              <a:rPr lang="en-US" baseline="0" dirty="0"/>
              <a:t>Start up a Windows Server Container inside of that. </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same set of System processes. This is a minimal set, just enough to launch.</a:t>
            </a:r>
          </a:p>
          <a:p>
            <a:endParaRPr lang="en-US" baseline="0" dirty="0"/>
          </a:p>
          <a:p>
            <a:r>
              <a:rPr lang="en-US" baseline="0" dirty="0"/>
              <a:t>And our compute services and Docker engine. Much like we have with a Server Container Host. </a:t>
            </a:r>
          </a:p>
        </p:txBody>
      </p:sp>
      <p:sp>
        <p:nvSpPr>
          <p:cNvPr id="4" name="Slide Number Placeholder 3"/>
          <p:cNvSpPr>
            <a:spLocks noGrp="1"/>
          </p:cNvSpPr>
          <p:nvPr>
            <p:ph type="sldNum" sz="quarter" idx="10"/>
          </p:nvPr>
        </p:nvSpPr>
        <p:spPr/>
        <p:txBody>
          <a:bodyPr/>
          <a:lstStyle/>
          <a:p>
            <a:fld id="{B159F813-5AE6-42D9-8D72-24C283CF2029}" type="slidenum">
              <a:rPr lang="en-US" smtClean="0"/>
              <a:t>24</a:t>
            </a:fld>
            <a:endParaRPr lang="en-US"/>
          </a:p>
        </p:txBody>
      </p:sp>
    </p:spTree>
    <p:extLst>
      <p:ext uri="{BB962C8B-B14F-4D97-AF65-F5344CB8AC3E}">
        <p14:creationId xmlns:p14="http://schemas.microsoft.com/office/powerpoint/2010/main" val="40876163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All this happens with a specially purposed Virtual Machine. This virtual machine has only one purpose in being, to run a container. We did this so that we get the same isolation boundaries that a traditional virtual machine has. If, unbelievably, someone were figure out some weird way to get outside of the container and mess with the kernel, they could crash themselves, but would be unable to hurt anyone else. This also means we have kernel independence, we could run different versions  of the kernel. We could run the app on different versions of the operating system and all sorts of interesting things we’ll get into later. </a:t>
            </a:r>
          </a:p>
          <a:p>
            <a:endParaRPr lang="en-US" baseline="0" dirty="0"/>
          </a:p>
          <a:p>
            <a:r>
              <a:rPr lang="en-US" baseline="0" dirty="0"/>
              <a:t>Clone. Copy in memory. Very fast start-up. </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25</a:t>
            </a:fld>
            <a:endParaRPr lang="en-US"/>
          </a:p>
        </p:txBody>
      </p:sp>
    </p:spTree>
    <p:extLst>
      <p:ext uri="{BB962C8B-B14F-4D97-AF65-F5344CB8AC3E}">
        <p14:creationId xmlns:p14="http://schemas.microsoft.com/office/powerpoint/2010/main" val="26894872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a:t>
            </a:r>
            <a:r>
              <a:rPr lang="en-US" baseline="0" dirty="0"/>
              <a:t> couple notes on the deployment model… </a:t>
            </a:r>
          </a:p>
          <a:p>
            <a:endParaRPr lang="en-US" baseline="0" dirty="0"/>
          </a:p>
          <a:p>
            <a:r>
              <a:rPr lang="en-US" baseline="0" dirty="0"/>
              <a:t>With Windows Server Container, which can be run on either Windows Server 2016, Window Server 2016, or Nano Server, the container can be either Windows Server Core or Nano Server. Because Windows Server isolation mode shares the kernel, you cannot run Windows Server Containers on Windows 10. Additionally, the Build number (</a:t>
            </a:r>
            <a:r>
              <a:rPr lang="en-US" baseline="0" dirty="0" err="1"/>
              <a:t>Major.Minor.Build.Revision</a:t>
            </a:r>
            <a:r>
              <a:rPr lang="en-US" baseline="0" dirty="0"/>
              <a:t>) must match. </a:t>
            </a:r>
            <a:r>
              <a:rPr lang="en-US" sz="1200" dirty="0">
                <a:solidFill>
                  <a:schemeClr val="accent6"/>
                </a:solidFill>
                <a:latin typeface="+mn-lt"/>
              </a:rPr>
              <a:t>If revision number is different, not technically blocked, but may not function properly under all circumstances and thus cannot be supported for production environments.</a:t>
            </a:r>
            <a:endParaRPr lang="en-US" baseline="0" dirty="0"/>
          </a:p>
          <a:p>
            <a:endParaRPr lang="en-US" baseline="0" dirty="0"/>
          </a:p>
          <a:p>
            <a:r>
              <a:rPr lang="en-US" baseline="0" dirty="0"/>
              <a:t>With Hyper-V containers, we support either Server Core or Nano Server.  Additionally, the host can be anything we want… Nano Server, Server Core, or even Windows Server/Desktop. This is because the Hyper-V container has its own, independent copy of the kernel. </a:t>
            </a:r>
          </a:p>
          <a:p>
            <a:endParaRPr lang="en-US" baseline="0" dirty="0"/>
          </a:p>
          <a:p>
            <a:r>
              <a:rPr lang="en-US" baseline="0" dirty="0"/>
              <a:t>Windows client – “</a:t>
            </a:r>
            <a:r>
              <a:rPr lang="en-US" baseline="0" dirty="0" err="1"/>
              <a:t>hyperv</a:t>
            </a:r>
            <a:r>
              <a:rPr lang="en-US" baseline="0" dirty="0"/>
              <a:t>” is the default isolation mode</a:t>
            </a:r>
          </a:p>
          <a:p>
            <a:r>
              <a:rPr lang="en-US" baseline="0" dirty="0"/>
              <a:t>Windows server – “process” is the default isolation mode</a:t>
            </a:r>
          </a:p>
          <a:p>
            <a:endParaRPr lang="en-US" baseline="0" dirty="0"/>
          </a:p>
          <a:p>
            <a:r>
              <a:rPr lang="en-US" baseline="0" dirty="0"/>
              <a:t>$ </a:t>
            </a:r>
            <a:r>
              <a:rPr lang="en-US" baseline="0" dirty="0" err="1"/>
              <a:t>docker</a:t>
            </a:r>
            <a:r>
              <a:rPr lang="en-US" baseline="0" dirty="0"/>
              <a:t> run -d --isolation default </a:t>
            </a:r>
            <a:r>
              <a:rPr lang="en-US" baseline="0" dirty="0" err="1"/>
              <a:t>busybox</a:t>
            </a:r>
            <a:r>
              <a:rPr lang="en-US" baseline="0" dirty="0"/>
              <a:t> top</a:t>
            </a:r>
          </a:p>
          <a:p>
            <a:r>
              <a:rPr lang="en-US" baseline="0" dirty="0"/>
              <a:t>$ </a:t>
            </a:r>
            <a:r>
              <a:rPr lang="en-US" baseline="0" dirty="0" err="1"/>
              <a:t>docker</a:t>
            </a:r>
            <a:r>
              <a:rPr lang="en-US" baseline="0" dirty="0"/>
              <a:t> run -d --isolation </a:t>
            </a:r>
            <a:r>
              <a:rPr lang="en-US" baseline="0" dirty="0" err="1"/>
              <a:t>hyperv</a:t>
            </a:r>
            <a:r>
              <a:rPr lang="en-US" baseline="0" dirty="0"/>
              <a:t> </a:t>
            </a:r>
            <a:r>
              <a:rPr lang="en-US" baseline="0" dirty="0" err="1"/>
              <a:t>busybox</a:t>
            </a:r>
            <a:r>
              <a:rPr lang="en-US" baseline="0" dirty="0"/>
              <a:t> top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t>
            </a:r>
            <a:r>
              <a:rPr lang="en-US" baseline="0" dirty="0" err="1"/>
              <a:t>docker</a:t>
            </a:r>
            <a:r>
              <a:rPr lang="en-US" baseline="0" dirty="0"/>
              <a:t> run -d --isolation process </a:t>
            </a:r>
            <a:r>
              <a:rPr lang="en-US" baseline="0" dirty="0" err="1"/>
              <a:t>busybox</a:t>
            </a:r>
            <a:r>
              <a:rPr lang="en-US" baseline="0" dirty="0"/>
              <a:t> top</a:t>
            </a:r>
          </a:p>
          <a:p>
            <a:endParaRPr lang="en-US" baseline="0" dirty="0"/>
          </a:p>
          <a:p>
            <a:endParaRPr lang="en-US" baseline="0" dirty="0"/>
          </a:p>
          <a:p>
            <a:r>
              <a:rPr lang="en-US" baseline="0" dirty="0"/>
              <a:t>https://docs.docker.com/engine/reference/commandline/run/#/specify-isolation-technology-for-container---isolation</a:t>
            </a:r>
          </a:p>
          <a:p>
            <a:r>
              <a:rPr lang="en-US" dirty="0"/>
              <a:t>https://docs.microsoft.com/en-us/virtualization/windowscontainers/deploy-containers/system-requirements</a:t>
            </a:r>
          </a:p>
          <a:p>
            <a:r>
              <a:rPr lang="en-US" dirty="0"/>
              <a:t>https://blog.docker.com/2016/09/dockerforws2016/</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51355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focus on Windows Server 2016</a:t>
            </a:r>
          </a:p>
          <a:p>
            <a:pPr lvl="1"/>
            <a:r>
              <a:rPr lang="en-US" dirty="0"/>
              <a:t>Over the last few years, Docker has popularized Linux containers, but Windows developers have been left out in the cold This changes with </a:t>
            </a:r>
            <a:r>
              <a:rPr lang="en-US" b="1" dirty="0"/>
              <a:t>Windows Server 2016</a:t>
            </a:r>
            <a:r>
              <a:rPr lang="en-US" dirty="0"/>
              <a:t>. At this session we'll cover the basics of the new Windows Server container model and how to develop applications/services that can take advantage of this exciting new advancement, for cloud, for on-</a:t>
            </a:r>
            <a:r>
              <a:rPr lang="en-US" dirty="0" err="1"/>
              <a:t>prem</a:t>
            </a:r>
            <a:r>
              <a:rPr lang="en-US" dirty="0"/>
              <a:t>, and for the future.</a:t>
            </a:r>
          </a:p>
          <a:p>
            <a:pPr lvl="1"/>
            <a:endParaRPr lang="en-US" dirty="0"/>
          </a:p>
          <a:p>
            <a:r>
              <a:rPr lang="en-US" dirty="0"/>
              <a:t>We’re not going to make you an expert</a:t>
            </a:r>
          </a:p>
          <a:p>
            <a:pPr lvl="1"/>
            <a:r>
              <a:rPr lang="en-US" dirty="0"/>
              <a:t>It’s a big topic and more than can be covered in an hour. And its also still evolving (Windows containers are still in preview). So my hope is that when you leave</a:t>
            </a:r>
            <a:r>
              <a:rPr lang="en-US" baseline="0" dirty="0"/>
              <a:t> this session, you may still be afraid of preview software, but hopefully are terrified of containers anymore.</a:t>
            </a:r>
            <a:endParaRPr lang="en-US" dirty="0"/>
          </a:p>
          <a:p>
            <a:endParaRPr lang="en-US" sz="2000" dirty="0"/>
          </a:p>
          <a:p>
            <a:r>
              <a:rPr lang="en-US" sz="2000" dirty="0"/>
              <a:t>Windows guy . . . </a:t>
            </a:r>
          </a:p>
          <a:p>
            <a:r>
              <a:rPr lang="en-US" sz="2000" dirty="0"/>
              <a:t>             I like GUIs . . . Most of the time. Makes me feel all warm and fuzzy. </a:t>
            </a:r>
            <a:r>
              <a:rPr lang="en-US" sz="2000" dirty="0" err="1"/>
              <a:t>Blinky</a:t>
            </a:r>
            <a:r>
              <a:rPr lang="en-US" sz="2000" dirty="0"/>
              <a:t> cursors mock me!</a:t>
            </a:r>
          </a:p>
          <a:p>
            <a:r>
              <a:rPr lang="en-US" sz="2000" dirty="0"/>
              <a:t>             Fully understand and embrace the </a:t>
            </a:r>
            <a:r>
              <a:rPr lang="en-US" sz="2000" dirty="0" err="1"/>
              <a:t>cmd</a:t>
            </a:r>
            <a:r>
              <a:rPr lang="en-US" sz="2000" dirty="0"/>
              <a:t> line and config files, and </a:t>
            </a:r>
            <a:r>
              <a:rPr lang="en-US" sz="2000" dirty="0" err="1"/>
              <a:t>blinky</a:t>
            </a:r>
            <a:r>
              <a:rPr lang="en-US" sz="2000" dirty="0"/>
              <a:t> cursors, once I understand what I’m doing.</a:t>
            </a:r>
          </a:p>
          <a:p>
            <a:endParaRPr lang="en-US" sz="2000" dirty="0"/>
          </a:p>
          <a:p>
            <a:r>
              <a:rPr lang="en-US" dirty="0"/>
              <a:t>If you already know containers on Linux…</a:t>
            </a:r>
          </a:p>
          <a:p>
            <a:pPr lvl="1"/>
            <a:r>
              <a:rPr lang="en-US" dirty="0"/>
              <a:t>If you’re familiar with containers on Linux, you can check email for the next 10-15 minutes, pay attention for 5-10 minutes (when I talk about Windows Server 2016), then go find another session if you like. </a:t>
            </a:r>
            <a:r>
              <a:rPr lang="en-US" dirty="0">
                <a:sym typeface="Wingdings" panose="05000000000000000000" pitchFamily="2" charset="2"/>
              </a:rPr>
              <a:t></a:t>
            </a:r>
          </a:p>
          <a:p>
            <a:pPr marL="0" lvl="0" indent="-107956">
              <a:buNone/>
            </a:pPr>
            <a:br>
              <a:rPr lang="en-US" dirty="0">
                <a:sym typeface="Wingdings" panose="05000000000000000000" pitchFamily="2" charset="2"/>
              </a:rPr>
            </a:br>
            <a:r>
              <a:rPr lang="en-US" dirty="0">
                <a:sym typeface="Wingdings" panose="05000000000000000000" pitchFamily="2" charset="2"/>
              </a:rPr>
              <a:t>image</a:t>
            </a:r>
            <a:r>
              <a:rPr lang="en-US" baseline="0" dirty="0">
                <a:sym typeface="Wingdings" panose="05000000000000000000" pitchFamily="2" charset="2"/>
              </a:rPr>
              <a:t> from: https://thetechbench.wordpress.com/category/client-expectations/</a:t>
            </a:r>
            <a:endParaRPr lang="en-US" dirty="0">
              <a:sym typeface="Wingdings" panose="05000000000000000000" pitchFamily="2" charset="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 8:30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6707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really just a deploy-time difference of how you deploy a container instance</a:t>
            </a:r>
          </a:p>
        </p:txBody>
      </p:sp>
      <p:sp>
        <p:nvSpPr>
          <p:cNvPr id="4" name="Slide Number Placeholder 3"/>
          <p:cNvSpPr>
            <a:spLocks noGrp="1"/>
          </p:cNvSpPr>
          <p:nvPr>
            <p:ph type="sldNum" sz="quarter" idx="10"/>
          </p:nvPr>
        </p:nvSpPr>
        <p:spPr/>
        <p:txBody>
          <a:bodyPr/>
          <a:lstStyle/>
          <a:p>
            <a:fld id="{B159F813-5AE6-42D9-8D72-24C283CF2029}" type="slidenum">
              <a:rPr lang="en-US" smtClean="0"/>
              <a:t>29</a:t>
            </a:fld>
            <a:endParaRPr lang="en-US"/>
          </a:p>
        </p:txBody>
      </p:sp>
    </p:spTree>
    <p:extLst>
      <p:ext uri="{BB962C8B-B14F-4D97-AF65-F5344CB8AC3E}">
        <p14:creationId xmlns:p14="http://schemas.microsoft.com/office/powerpoint/2010/main" val="3387536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http://extratv.com/2011/02/27/afis-100-years-100-movie-quote-1/</a:t>
            </a:r>
          </a:p>
          <a:p>
            <a:endParaRPr lang="en-US" dirty="0"/>
          </a:p>
          <a:p>
            <a:r>
              <a:rPr lang="en-US" dirty="0"/>
              <a:t>Which version of Docker to install?</a:t>
            </a:r>
          </a:p>
          <a:p>
            <a:endParaRPr lang="en-US" dirty="0"/>
          </a:p>
          <a:p>
            <a:r>
              <a:rPr lang="en-US" dirty="0"/>
              <a:t>What runs where?</a:t>
            </a:r>
          </a:p>
          <a:p>
            <a:endParaRPr lang="en-US" dirty="0"/>
          </a:p>
          <a:p>
            <a:r>
              <a:rPr lang="en-US" dirty="0"/>
              <a:t>Azure VM – isolation mode must be Windows Server, or “process”. Hyper-V not yet supported due to lack of nested virtualization capabilities.</a:t>
            </a:r>
          </a:p>
          <a:p>
            <a:r>
              <a:rPr lang="en-US" dirty="0"/>
              <a:t>Physical – either  Windows Server or Hyper-V container</a:t>
            </a:r>
          </a:p>
          <a:p>
            <a:r>
              <a:rPr lang="en-US" dirty="0"/>
              <a:t>Windows 10 – only Hyper-V</a:t>
            </a:r>
          </a:p>
          <a:p>
            <a:endParaRPr lang="en-US" dirty="0"/>
          </a:p>
          <a:p>
            <a:r>
              <a:rPr lang="en-US" sz="3600" dirty="0"/>
              <a:t>Windows Server 2016 w/ Containers</a:t>
            </a:r>
          </a:p>
          <a:p>
            <a:pPr lvl="1"/>
            <a:r>
              <a:rPr lang="en-US" sz="1800" dirty="0"/>
              <a:t>Azure VM in Azure Marketplace</a:t>
            </a:r>
          </a:p>
          <a:p>
            <a:pPr lvl="1"/>
            <a:r>
              <a:rPr lang="en-US" sz="1800" dirty="0"/>
              <a:t>Docker 1.12.2-cs2-ws-beta</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30</a:t>
            </a:fld>
            <a:endParaRPr lang="en-US"/>
          </a:p>
        </p:txBody>
      </p:sp>
    </p:spTree>
    <p:extLst>
      <p:ext uri="{BB962C8B-B14F-4D97-AF65-F5344CB8AC3E}">
        <p14:creationId xmlns:p14="http://schemas.microsoft.com/office/powerpoint/2010/main" val="30592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Docker manages container images and instances, while Windows Server Containers/Hyper-V Containers host the Windows Container instances that Docker is managing. The Docker engine and client are required management tooling to deploy Windows Containers.</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31</a:t>
            </a:fld>
            <a:endParaRPr lang="en-US"/>
          </a:p>
        </p:txBody>
      </p:sp>
    </p:spTree>
    <p:extLst>
      <p:ext uri="{BB962C8B-B14F-4D97-AF65-F5344CB8AC3E}">
        <p14:creationId xmlns:p14="http://schemas.microsoft.com/office/powerpoint/2010/main" val="39049123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a:t>
            </a:r>
            <a:r>
              <a:rPr lang="en-US" baseline="0" dirty="0"/>
              <a:t> from: </a:t>
            </a:r>
            <a:r>
              <a:rPr lang="en-US" dirty="0"/>
              <a:t>https://docs.docker.com/docker-for-windows/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55987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 . . About that whole “Forge the GUI” thing . . . .</a:t>
            </a:r>
          </a:p>
          <a:p>
            <a:endParaRPr lang="en-US" dirty="0"/>
          </a:p>
          <a:p>
            <a:r>
              <a:rPr lang="en-US" dirty="0"/>
              <a:t>(If you want to use Windows containers on Windows 10 or Server 2016 you’ll need the Beta channel and the Windows 10 Anniversary Edition, if you want Linux containers you can choose either the Stable or Beta channel installers).</a:t>
            </a:r>
          </a:p>
          <a:p>
            <a:endParaRPr lang="en-US" dirty="0"/>
          </a:p>
          <a:p>
            <a:r>
              <a:rPr lang="en-US" dirty="0"/>
              <a:t>Docker for Windows sets up the ‘</a:t>
            </a:r>
            <a:r>
              <a:rPr lang="en-US" dirty="0" err="1"/>
              <a:t>MobyLinuxVM</a:t>
            </a:r>
            <a:r>
              <a:rPr lang="en-US" dirty="0"/>
              <a:t>’ for Linux Docker containers. We’ll show that in the demo soon.</a:t>
            </a:r>
          </a:p>
          <a:p>
            <a:endParaRPr lang="en-US" dirty="0"/>
          </a:p>
          <a:p>
            <a:r>
              <a:rPr lang="en-US" dirty="0"/>
              <a:t>Use the Beta-channel for Docker for Windows in order to get Windows Container support, including ability to switch between Windows and Linux containers.</a:t>
            </a:r>
          </a:p>
          <a:p>
            <a:endParaRPr lang="en-US" dirty="0"/>
          </a:p>
          <a:p>
            <a:r>
              <a:rPr lang="en-US" dirty="0"/>
              <a:t>Regardless . . . . Still going to use the </a:t>
            </a:r>
            <a:r>
              <a:rPr lang="en-US" dirty="0" err="1"/>
              <a:t>docker</a:t>
            </a:r>
            <a:r>
              <a:rPr lang="en-US" dirty="0"/>
              <a:t> command line tooling. </a:t>
            </a:r>
          </a:p>
        </p:txBody>
      </p:sp>
      <p:sp>
        <p:nvSpPr>
          <p:cNvPr id="4" name="Slide Number Placeholder 3"/>
          <p:cNvSpPr>
            <a:spLocks noGrp="1"/>
          </p:cNvSpPr>
          <p:nvPr>
            <p:ph type="sldNum" sz="quarter" idx="10"/>
          </p:nvPr>
        </p:nvSpPr>
        <p:spPr/>
        <p:txBody>
          <a:bodyPr/>
          <a:lstStyle/>
          <a:p>
            <a:fld id="{B159F813-5AE6-42D9-8D72-24C283CF2029}" type="slidenum">
              <a:rPr lang="en-US" smtClean="0"/>
              <a:t>33</a:t>
            </a:fld>
            <a:endParaRPr lang="en-US"/>
          </a:p>
        </p:txBody>
      </p:sp>
    </p:spTree>
    <p:extLst>
      <p:ext uri="{BB962C8B-B14F-4D97-AF65-F5344CB8AC3E}">
        <p14:creationId xmlns:p14="http://schemas.microsoft.com/office/powerpoint/2010/main" val="6458777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Available</a:t>
            </a:r>
            <a:r>
              <a:rPr lang="en-US" baseline="0" dirty="0"/>
              <a:t> Hosts:</a:t>
            </a:r>
          </a:p>
          <a:p>
            <a:r>
              <a:rPr lang="en-US" baseline="0" dirty="0"/>
              <a:t>Nano Server, Server Core, or Windows 10 Anniversary. Today we’re going to demo using Windows 10 and “Hyper-V containers. If you want to try using Server 2016, you can deploy images in Microsoft Azure or using a local VM. </a:t>
            </a:r>
          </a:p>
          <a:p>
            <a:endParaRPr lang="en-US" baseline="0" dirty="0"/>
          </a:p>
          <a:p>
            <a:r>
              <a:rPr lang="en-US" baseline="0" dirty="0"/>
              <a:t>On Windows 10, start by adding two new features, Hyper-V, and containers. You can do this via add/change features, or via PowerShell.</a:t>
            </a:r>
          </a:p>
          <a:p>
            <a:endParaRPr lang="en-US" baseline="0" dirty="0"/>
          </a:p>
          <a:p>
            <a:r>
              <a:rPr lang="en-US" baseline="0" dirty="0"/>
              <a:t>With that done, we next have to install the Docker client and </a:t>
            </a:r>
            <a:r>
              <a:rPr lang="en-US" baseline="0" dirty="0" err="1"/>
              <a:t>deamon</a:t>
            </a:r>
            <a:r>
              <a:rPr lang="en-US" baseline="0" dirty="0"/>
              <a:t> (service). I highly recommend (based on personal experience) that you closely follow the instructions for the host you plan to use as found at aka.ms/containers. This will save you some heartache and these instructions are continually updated with the latest changes. Something that’s VERY important while we’re still in preview and containers as well as the Docker bits for Windows are changing frequently.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11421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Show Docker is installed via “</a:t>
            </a:r>
            <a:r>
              <a:rPr lang="en-US" dirty="0" err="1"/>
              <a:t>docker</a:t>
            </a:r>
            <a:r>
              <a:rPr lang="en-US" dirty="0"/>
              <a:t> version”</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35</a:t>
            </a:fld>
            <a:endParaRPr lang="en-US"/>
          </a:p>
        </p:txBody>
      </p:sp>
    </p:spTree>
    <p:extLst>
      <p:ext uri="{BB962C8B-B14F-4D97-AF65-F5344CB8AC3E}">
        <p14:creationId xmlns:p14="http://schemas.microsoft.com/office/powerpoint/2010/main" val="24104321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closer look at a </a:t>
            </a:r>
            <a:r>
              <a:rPr lang="en-US" dirty="0" err="1"/>
              <a:t>Dockerfile</a:t>
            </a:r>
            <a:r>
              <a:rPr lang="en-US" baseline="0" dirty="0"/>
              <a:t> as this is really the preferred method if you can’t pull an existing image from a registry. </a:t>
            </a:r>
          </a:p>
          <a:p>
            <a:endParaRPr lang="en-US" baseline="0" dirty="0"/>
          </a:p>
          <a:p>
            <a:r>
              <a:rPr lang="en-US" b="1" baseline="0" dirty="0"/>
              <a:t>#click (method for automated creation)</a:t>
            </a:r>
          </a:p>
          <a:p>
            <a:r>
              <a:rPr lang="en-US" baseline="0" dirty="0"/>
              <a:t>read</a:t>
            </a:r>
          </a:p>
          <a:p>
            <a:endParaRPr lang="en-US" baseline="0" dirty="0"/>
          </a:p>
          <a:p>
            <a:r>
              <a:rPr lang="en-US" b="1" baseline="0" dirty="0"/>
              <a:t>#click (consumed when running </a:t>
            </a:r>
            <a:r>
              <a:rPr lang="en-US" b="1" baseline="0" dirty="0" err="1"/>
              <a:t>docker</a:t>
            </a:r>
            <a:r>
              <a:rPr lang="en-US" b="1" baseline="0" dirty="0"/>
              <a:t> build)</a:t>
            </a:r>
          </a:p>
          <a:p>
            <a:r>
              <a:rPr lang="en-US" baseline="0" dirty="0"/>
              <a:t>It is consumed when we say “</a:t>
            </a:r>
            <a:r>
              <a:rPr lang="en-US" baseline="0" dirty="0" err="1"/>
              <a:t>docker</a:t>
            </a:r>
            <a:r>
              <a:rPr lang="en-US" baseline="0" dirty="0"/>
              <a:t> build”. The build process reads this file</a:t>
            </a:r>
          </a:p>
          <a:p>
            <a:endParaRPr lang="en-US" baseline="0" dirty="0"/>
          </a:p>
          <a:p>
            <a:r>
              <a:rPr lang="en-US" b="1" baseline="0" dirty="0"/>
              <a:t>#click (automated builds via </a:t>
            </a:r>
            <a:r>
              <a:rPr lang="en-US" b="1" baseline="0" dirty="0" err="1"/>
              <a:t>docker</a:t>
            </a:r>
            <a:r>
              <a:rPr lang="en-US" b="1" baseline="0" dirty="0"/>
              <a:t> hub)</a:t>
            </a:r>
          </a:p>
          <a:p>
            <a:r>
              <a:rPr lang="en-US" baseline="0" dirty="0"/>
              <a:t>It can also be used as part of automation. You can upload your </a:t>
            </a:r>
            <a:r>
              <a:rPr lang="en-US" baseline="0" dirty="0" err="1"/>
              <a:t>dockerfile</a:t>
            </a:r>
            <a:r>
              <a:rPr lang="en-US" baseline="0" dirty="0"/>
              <a:t> to the Docker hub, it will help perform automated, triggered builds. If an image (layer) that you’re dependent on changes, your image will also be updated. This includes a web hook that you can use to start any CI testing or even a redeployment of your image. </a:t>
            </a:r>
          </a:p>
          <a:p>
            <a:endParaRPr lang="en-US" baseline="0" dirty="0"/>
          </a:p>
          <a:p>
            <a:r>
              <a:rPr lang="en-US" b="1" baseline="0" dirty="0"/>
              <a:t>#click (cache unchanged commands)</a:t>
            </a:r>
          </a:p>
          <a:p>
            <a:r>
              <a:rPr lang="en-US" baseline="0" dirty="0"/>
              <a:t>Anything that’s unchanged, just gets cached and reused.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414921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 slightly more interesting </a:t>
            </a:r>
            <a:r>
              <a:rPr lang="en-US" dirty="0" err="1"/>
              <a:t>Dockerfile</a:t>
            </a:r>
            <a:r>
              <a:rPr lang="en-US" dirty="0"/>
              <a:t> example. </a:t>
            </a:r>
          </a:p>
          <a:p>
            <a:endParaRPr lang="en-US" baseline="0" dirty="0"/>
          </a:p>
          <a:p>
            <a:r>
              <a:rPr lang="en-US" baseline="0" dirty="0"/>
              <a:t>Uses multiple commands; some commands appended to each other to optimize size.</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80452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90000"/>
              </a:lnSpc>
              <a:spcBef>
                <a:spcPct val="0"/>
              </a:spcBef>
              <a:spcAft>
                <a:spcPct val="0"/>
              </a:spcAft>
              <a:buClrTx/>
              <a:buSzTx/>
              <a:buFontTx/>
              <a:buNone/>
              <a:tabLst/>
              <a:defRPr/>
            </a:pPr>
            <a:r>
              <a:rPr lang="en-US" dirty="0"/>
              <a:t>Image is read-only</a:t>
            </a:r>
          </a:p>
          <a:p>
            <a:pPr marL="0" marR="0" lvl="0" indent="0" algn="l" defTabSz="932472" rtl="0" eaLnBrk="1" fontAlgn="base" latinLnBrk="0" hangingPunct="1">
              <a:lnSpc>
                <a:spcPct val="90000"/>
              </a:lnSpc>
              <a:spcBef>
                <a:spcPct val="0"/>
              </a:spcBef>
              <a:spcAft>
                <a:spcPct val="0"/>
              </a:spcAft>
              <a:buClrTx/>
              <a:buSzTx/>
              <a:buFontTx/>
              <a:buNone/>
              <a:tabLst/>
              <a:defRPr/>
            </a:pPr>
            <a:r>
              <a:rPr lang="en-US" dirty="0"/>
              <a:t>When ran, a writable container layer is added. Each container has a different layer.</a:t>
            </a:r>
          </a:p>
          <a:p>
            <a:pPr marL="0" marR="0" lvl="0" indent="0" algn="l" defTabSz="932472" rtl="0" eaLnBrk="1" fontAlgn="base" latinLnBrk="0" hangingPunct="1">
              <a:lnSpc>
                <a:spcPct val="90000"/>
              </a:lnSpc>
              <a:spcBef>
                <a:spcPct val="0"/>
              </a:spcBef>
              <a:spcAft>
                <a:spcPct val="0"/>
              </a:spcAft>
              <a:buClrTx/>
              <a:buSzTx/>
              <a:buFontTx/>
              <a:buNone/>
              <a:tabLst/>
              <a:defRPr/>
            </a:pPr>
            <a:r>
              <a:rPr lang="en-US" dirty="0"/>
              <a:t>If the container is deleted, the writable layer is gone</a:t>
            </a:r>
          </a:p>
          <a:p>
            <a:pPr marL="0" marR="0" lvl="0" indent="0" algn="l" defTabSz="932472" rtl="0" eaLnBrk="1" fontAlgn="base" latinLnBrk="0" hangingPunct="1">
              <a:lnSpc>
                <a:spcPct val="90000"/>
              </a:lnSpc>
              <a:spcBef>
                <a:spcPct val="0"/>
              </a:spcBef>
              <a:spcAft>
                <a:spcPct val="0"/>
              </a:spcAft>
              <a:buClrTx/>
              <a:buSzTx/>
              <a:buFontTx/>
              <a:buNone/>
              <a:tabLst/>
              <a:defRPr/>
            </a:pPr>
            <a:r>
              <a:rPr lang="en-US" dirty="0"/>
              <a:t>Persist changes to the writable layer by committing before deleting. Creates a new image, which is distinct from the original.</a:t>
            </a:r>
          </a:p>
          <a:p>
            <a:pPr marL="0" marR="0" lvl="0" indent="0" algn="l" defTabSz="932472" rtl="0" eaLnBrk="1" fontAlgn="base" latinLnBrk="0" hangingPunct="1">
              <a:lnSpc>
                <a:spcPct val="90000"/>
              </a:lnSpc>
              <a:spcBef>
                <a:spcPct val="0"/>
              </a:spcBef>
              <a:spcAft>
                <a:spcPct val="0"/>
              </a:spcAft>
              <a:buClrTx/>
              <a:buSzTx/>
              <a:buFontTx/>
              <a:buNone/>
              <a:tabLst/>
              <a:defRPr/>
            </a:pPr>
            <a:endParaRPr lang="en-US" dirty="0"/>
          </a:p>
          <a:p>
            <a:pPr marL="0" marR="0" lvl="0" indent="0" algn="l" defTabSz="932472" rtl="0" eaLnBrk="1" fontAlgn="base" latinLnBrk="0" hangingPunct="1">
              <a:lnSpc>
                <a:spcPct val="90000"/>
              </a:lnSpc>
              <a:spcBef>
                <a:spcPct val="0"/>
              </a:spcBef>
              <a:spcAft>
                <a:spcPct val="0"/>
              </a:spcAft>
              <a:buClrTx/>
              <a:buSzTx/>
              <a:buFontTx/>
              <a:buNone/>
              <a:tabLst/>
              <a:defRPr/>
            </a:pPr>
            <a:r>
              <a:rPr lang="en-US" dirty="0"/>
              <a:t>http://www.infoworld.com/article/3077875/linux/containers-101-docker-fundamentals.html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2681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Docker is NOT containers.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Container technology has been around forever, Docker just popularized a common container image format/engine that has grown into an ecosystem.</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6</a:t>
            </a:fld>
            <a:endParaRPr lang="en-US"/>
          </a:p>
        </p:txBody>
      </p:sp>
    </p:spTree>
    <p:extLst>
      <p:ext uri="{BB962C8B-B14F-4D97-AF65-F5344CB8AC3E}">
        <p14:creationId xmlns:p14="http://schemas.microsoft.com/office/powerpoint/2010/main" val="3446684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39</a:t>
            </a:fld>
            <a:endParaRPr lang="en-US"/>
          </a:p>
        </p:txBody>
      </p:sp>
    </p:spTree>
    <p:extLst>
      <p:ext uri="{BB962C8B-B14F-4D97-AF65-F5344CB8AC3E}">
        <p14:creationId xmlns:p14="http://schemas.microsoft.com/office/powerpoint/2010/main" val="20956899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40</a:t>
            </a:fld>
            <a:endParaRPr lang="en-US"/>
          </a:p>
        </p:txBody>
      </p:sp>
    </p:spTree>
    <p:extLst>
      <p:ext uri="{BB962C8B-B14F-4D97-AF65-F5344CB8AC3E}">
        <p14:creationId xmlns:p14="http://schemas.microsoft.com/office/powerpoint/2010/main" val="35607201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run a container</a:t>
            </a:r>
          </a:p>
          <a:p>
            <a:r>
              <a:rPr lang="en-US" dirty="0" err="1"/>
              <a:t>docker</a:t>
            </a:r>
            <a:r>
              <a:rPr lang="en-US" dirty="0"/>
              <a:t> run </a:t>
            </a:r>
            <a:r>
              <a:rPr lang="en-US" dirty="0" err="1"/>
              <a:t>microsoft</a:t>
            </a:r>
            <a:r>
              <a:rPr lang="en-US" dirty="0"/>
              <a:t>/</a:t>
            </a:r>
            <a:r>
              <a:rPr lang="en-US" dirty="0" err="1"/>
              <a:t>dotnet-samples:latest</a:t>
            </a:r>
            <a:endParaRPr lang="en-US" dirty="0"/>
          </a:p>
          <a:p>
            <a:endParaRPr lang="en-US" dirty="0"/>
          </a:p>
          <a:p>
            <a:r>
              <a:rPr lang="en-US" dirty="0"/>
              <a:t># list containers</a:t>
            </a:r>
          </a:p>
          <a:p>
            <a:r>
              <a:rPr lang="en-US" dirty="0" err="1"/>
              <a:t>docker</a:t>
            </a:r>
            <a:r>
              <a:rPr lang="en-US" dirty="0"/>
              <a:t> </a:t>
            </a:r>
            <a:r>
              <a:rPr lang="en-US" dirty="0" err="1"/>
              <a:t>ps</a:t>
            </a:r>
            <a:r>
              <a:rPr lang="en-US" dirty="0"/>
              <a:t> </a:t>
            </a:r>
          </a:p>
          <a:p>
            <a:endParaRPr lang="en-US" dirty="0"/>
          </a:p>
          <a:p>
            <a:r>
              <a:rPr lang="en-US" dirty="0"/>
              <a:t># list all containers (including those not running)</a:t>
            </a:r>
          </a:p>
          <a:p>
            <a:r>
              <a:rPr lang="en-US" dirty="0" err="1"/>
              <a:t>docker</a:t>
            </a:r>
            <a:r>
              <a:rPr lang="en-US" dirty="0"/>
              <a:t> </a:t>
            </a:r>
            <a:r>
              <a:rPr lang="en-US" dirty="0" err="1"/>
              <a:t>ps</a:t>
            </a:r>
            <a:r>
              <a:rPr lang="en-US" dirty="0"/>
              <a:t> -a</a:t>
            </a:r>
          </a:p>
          <a:p>
            <a:endParaRPr lang="en-US" dirty="0"/>
          </a:p>
          <a:p>
            <a:r>
              <a:rPr lang="en-US" dirty="0"/>
              <a:t># run an existing, stopped container (do from </a:t>
            </a:r>
            <a:r>
              <a:rPr lang="en-US" dirty="0" err="1"/>
              <a:t>cmd</a:t>
            </a:r>
            <a:r>
              <a:rPr lang="en-US" dirty="0"/>
              <a:t> prompt)</a:t>
            </a:r>
          </a:p>
          <a:p>
            <a:r>
              <a:rPr lang="en-US" dirty="0" err="1"/>
              <a:t>docker</a:t>
            </a:r>
            <a:r>
              <a:rPr lang="en-US" dirty="0"/>
              <a:t> start -</a:t>
            </a:r>
            <a:r>
              <a:rPr lang="en-US" dirty="0" err="1"/>
              <a:t>ia</a:t>
            </a:r>
            <a:r>
              <a:rPr lang="en-US" dirty="0"/>
              <a:t> _______</a:t>
            </a:r>
          </a:p>
          <a:p>
            <a:endParaRPr lang="en-US" dirty="0"/>
          </a:p>
          <a:p>
            <a:r>
              <a:rPr lang="en-US" dirty="0"/>
              <a:t># stop a running container </a:t>
            </a:r>
          </a:p>
          <a:p>
            <a:r>
              <a:rPr lang="en-US" dirty="0" err="1"/>
              <a:t>docker</a:t>
            </a:r>
            <a:r>
              <a:rPr lang="en-US" dirty="0"/>
              <a:t> stop </a:t>
            </a:r>
          </a:p>
        </p:txBody>
      </p:sp>
      <p:sp>
        <p:nvSpPr>
          <p:cNvPr id="4" name="Slide Number Placeholder 3"/>
          <p:cNvSpPr>
            <a:spLocks noGrp="1"/>
          </p:cNvSpPr>
          <p:nvPr>
            <p:ph type="sldNum" sz="quarter" idx="10"/>
          </p:nvPr>
        </p:nvSpPr>
        <p:spPr/>
        <p:txBody>
          <a:bodyPr/>
          <a:lstStyle/>
          <a:p>
            <a:fld id="{B159F813-5AE6-42D9-8D72-24C283CF2029}" type="slidenum">
              <a:rPr lang="en-US" smtClean="0"/>
              <a:t>41</a:t>
            </a:fld>
            <a:endParaRPr lang="en-US"/>
          </a:p>
        </p:txBody>
      </p:sp>
    </p:spTree>
    <p:extLst>
      <p:ext uri="{BB962C8B-B14F-4D97-AF65-F5344CB8AC3E}">
        <p14:creationId xmlns:p14="http://schemas.microsoft.com/office/powerpoint/2010/main" val="26459509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aka.ms/</a:t>
            </a:r>
            <a:r>
              <a:rPr lang="en-US" dirty="0" err="1"/>
              <a:t>DockerToolsForVSCode</a:t>
            </a:r>
            <a:endParaRPr lang="en-US" dirty="0"/>
          </a:p>
          <a:p>
            <a:endParaRPr lang="en-US" dirty="0"/>
          </a:p>
          <a:p>
            <a:r>
              <a:rPr lang="en-US" dirty="0"/>
              <a:t>OK:  .NET Framework on Windows Containers</a:t>
            </a:r>
          </a:p>
          <a:p>
            <a:r>
              <a:rPr lang="en-US" dirty="0"/>
              <a:t>OK:  .NET Core on Linux containers</a:t>
            </a:r>
          </a:p>
          <a:p>
            <a:endParaRPr lang="en-US" dirty="0"/>
          </a:p>
          <a:p>
            <a:r>
              <a:rPr lang="en-US" dirty="0"/>
              <a:t>Does not yet appear to work for .NET Core apps on Windows Containers.</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42</a:t>
            </a:fld>
            <a:endParaRPr lang="en-US"/>
          </a:p>
        </p:txBody>
      </p:sp>
    </p:spTree>
    <p:extLst>
      <p:ext uri="{BB962C8B-B14F-4D97-AF65-F5344CB8AC3E}">
        <p14:creationId xmlns:p14="http://schemas.microsoft.com/office/powerpoint/2010/main" val="10063590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Image from: http://www.allaboutsafes.co.uk/fire-safes-c3/chubbsafes-office-385-e-fire-protection-office-safe-p301</a:t>
            </a:r>
          </a:p>
          <a:p>
            <a:endParaRPr lang="en-US" dirty="0"/>
          </a:p>
          <a:p>
            <a:r>
              <a:rPr lang="en-US" dirty="0"/>
              <a:t>What we’ve done here (hopefully)</a:t>
            </a:r>
            <a:r>
              <a:rPr lang="en-US" baseline="0" dirty="0"/>
              <a:t> is create a local image on our workstation. The next step is to share this with others. And this requires a repository. </a:t>
            </a:r>
          </a:p>
          <a:p>
            <a:endParaRPr lang="en-US" baseline="0" dirty="0"/>
          </a:p>
          <a:p>
            <a:r>
              <a:rPr lang="en-US" baseline="0" dirty="0"/>
              <a:t>The Docker hub at oddly enough “hub.docker.com”, can be thought of as the highest authority in image repositories. It’s also the default location from which any “pull” command will pull its image.  At the Docker hub you can host either public or private repositories. It’s really the “github” of Docker images. </a:t>
            </a:r>
          </a:p>
          <a:p>
            <a:endParaRPr lang="en-US" baseline="0" dirty="0"/>
          </a:p>
          <a:p>
            <a:r>
              <a:rPr lang="en-US" baseline="0" dirty="0"/>
              <a:t>You also have the option of hosting your own repository, say within your organizations network. This is a valid option but at least for today requires you to use Linux to host it. </a:t>
            </a:r>
          </a:p>
          <a:p>
            <a:endParaRPr lang="en-US" baseline="0" dirty="0"/>
          </a:p>
          <a:p>
            <a:r>
              <a:rPr lang="en-US" baseline="0" dirty="0"/>
              <a:t>One word of caution however, avoid creating your own custom base images using the same image names as publically available images. This will only cause problems and should be avoided at any cost. Doing so helps ensure that your images (</a:t>
            </a:r>
            <a:r>
              <a:rPr lang="en-US" baseline="0" dirty="0" err="1"/>
              <a:t>dockerfiles</a:t>
            </a:r>
            <a:r>
              <a:rPr lang="en-US" baseline="0" dirty="0"/>
              <a:t>) are not portable and prone to breaking if someone doesn’t have access to your specific image variation.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25096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we’ve looked at here is a couple containers running on one machine. Where containers really start to shine is</a:t>
            </a:r>
            <a:r>
              <a:rPr lang="en-US" baseline="0" dirty="0"/>
              <a:t> when you have multiple hosts, working together to run your containers. To accomplish this, to operate at scale, you need some type of orchestrator. This is where solutions like what you see here come into play. </a:t>
            </a:r>
          </a:p>
          <a:p>
            <a:endParaRPr lang="en-US" baseline="0" dirty="0"/>
          </a:p>
          <a:p>
            <a:r>
              <a:rPr lang="en-US" baseline="0" dirty="0"/>
              <a:t>DC/OS, the “data center operating system” was recently released as open source by </a:t>
            </a:r>
            <a:r>
              <a:rPr lang="en-US" baseline="0" dirty="0" err="1"/>
              <a:t>Mesophere</a:t>
            </a:r>
            <a:r>
              <a:rPr lang="en-US" baseline="0" dirty="0"/>
              <a:t>.</a:t>
            </a:r>
          </a:p>
          <a:p>
            <a:endParaRPr lang="en-US" baseline="0" dirty="0"/>
          </a:p>
          <a:p>
            <a:r>
              <a:rPr lang="en-US" baseline="0" dirty="0"/>
              <a:t>Docker’s “swarm” is now part of the </a:t>
            </a:r>
            <a:r>
              <a:rPr lang="en-US" baseline="0" dirty="0" err="1"/>
              <a:t>docker</a:t>
            </a:r>
            <a:r>
              <a:rPr lang="en-US" baseline="0" dirty="0"/>
              <a:t> client/</a:t>
            </a:r>
            <a:r>
              <a:rPr lang="en-US" baseline="0" dirty="0" err="1"/>
              <a:t>deamon</a:t>
            </a:r>
            <a:r>
              <a:rPr lang="en-US" baseline="0" dirty="0"/>
              <a:t> process and no longer a separate solution. </a:t>
            </a:r>
          </a:p>
          <a:p>
            <a:endParaRPr lang="en-US" baseline="0" dirty="0"/>
          </a:p>
          <a:p>
            <a:r>
              <a:rPr lang="en-US" baseline="0" dirty="0"/>
              <a:t>And Kubernetes is a rising star in this space. </a:t>
            </a:r>
          </a:p>
          <a:p>
            <a:endParaRPr lang="en-US" baseline="0" dirty="0"/>
          </a:p>
          <a:p>
            <a:r>
              <a:rPr lang="en-US" baseline="0" dirty="0"/>
              <a:t>Service Fabric supports Windows Containers (not Hyper-V) starting in SDK v.2.4.145</a:t>
            </a:r>
          </a:p>
          <a:p>
            <a:endParaRPr lang="en-US" baseline="0" dirty="0"/>
          </a:p>
          <a:p>
            <a:r>
              <a:rPr lang="en-US" baseline="0" dirty="0"/>
              <a:t>Each of these could easily be a session onto themselves. So I’ll simply say that when you are ready to move beyond a single container you’re likely going to look at these and other solutions very closely so that you can find one that best meets your needs.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14902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you may be thinking what does the cloud have to do with all this? He’s been talking about containers on Windows 10 and Windows Server? </a:t>
            </a:r>
          </a:p>
          <a:p>
            <a:endParaRPr lang="en-US" baseline="0" dirty="0"/>
          </a:p>
          <a:p>
            <a:r>
              <a:rPr lang="en-US" baseline="0" dirty="0"/>
              <a:t>Well, when the time comes to start taking advantage of orchestrations, you could certainly set up your own cluster and deploy them there. But why do that when you have a cloud alternative. </a:t>
            </a:r>
          </a:p>
          <a:p>
            <a:endParaRPr lang="en-US" baseline="0" dirty="0"/>
          </a:p>
          <a:p>
            <a:r>
              <a:rPr lang="en-US" baseline="0" dirty="0"/>
              <a:t>Microsoft recently announced a preview of Windows Containers in the Azure Container Service. The Container Service allows you to deploy and manage complex clusters of containers using popular orchestrators such as DC/OS and Swarm. </a:t>
            </a:r>
          </a:p>
          <a:p>
            <a:endParaRPr lang="en-US" baseline="0" dirty="0"/>
          </a:p>
          <a:p>
            <a:r>
              <a:rPr lang="en-US" i="1" baseline="0" dirty="0"/>
              <a:t>Image from: taken by </a:t>
            </a:r>
            <a:r>
              <a:rPr lang="en-US" i="1" baseline="0" dirty="0" err="1"/>
              <a:t>brent</a:t>
            </a:r>
            <a:r>
              <a:rPr lang="en-US" i="1" baseline="0" dirty="0"/>
              <a:t> while in seat 14a on a flight from Tampa to Minneapolis in July of 2016</a:t>
            </a:r>
            <a:endParaRPr lang="en-US" i="1"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18293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Courtesy of Brent.</a:t>
            </a:r>
            <a:r>
              <a:rPr lang="en-US" baseline="0" dirty="0"/>
              <a:t> </a:t>
            </a:r>
          </a:p>
          <a:p>
            <a:r>
              <a:rPr lang="en-US" baseline="0" dirty="0"/>
              <a:t>Purple dye all over his face is courtesy of his daughter</a:t>
            </a:r>
          </a:p>
          <a:p>
            <a:endParaRPr lang="en-US" baseline="0" dirty="0"/>
          </a:p>
          <a:p>
            <a:endParaRPr lang="en-US" baseline="0"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 8:30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7438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505E63B-9069-4A7B-94A1-6BD92A894BE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6738034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power of this model is that regardless of which container isolation strategy you select, be it Server containers or Hyper-V containers</a:t>
            </a:r>
          </a:p>
          <a:p>
            <a:endParaRPr lang="en-US" baseline="0" dirty="0"/>
          </a:p>
          <a:p>
            <a:r>
              <a:rPr lang="en-US" baseline="0" dirty="0"/>
              <a:t>#click</a:t>
            </a:r>
          </a:p>
          <a:p>
            <a:r>
              <a:rPr lang="en-US" baseline="0" dirty="0"/>
              <a:t>You deploy the exact same container images.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 8:30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8455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started with '</a:t>
            </a:r>
            <a:r>
              <a:rPr lang="en-US" dirty="0" err="1"/>
              <a:t>chroot</a:t>
            </a:r>
            <a:r>
              <a:rPr lang="en-US" dirty="0"/>
              <a:t>' </a:t>
            </a:r>
          </a:p>
          <a:p>
            <a:r>
              <a:rPr lang="en-US" dirty="0"/>
              <a:t>	virtualizes part of the file system</a:t>
            </a:r>
          </a:p>
          <a:p>
            <a:r>
              <a:rPr lang="en-US" dirty="0"/>
              <a:t>	ability to break out of the file system by going to the parent (cd ..)</a:t>
            </a:r>
          </a:p>
          <a:p>
            <a:endParaRPr lang="en-US" dirty="0"/>
          </a:p>
          <a:p>
            <a:r>
              <a:rPr lang="en-US" dirty="0"/>
              <a:t>jails</a:t>
            </a:r>
          </a:p>
          <a:p>
            <a:r>
              <a:rPr lang="en-US" dirty="0"/>
              <a:t>	Solaris / FreeBSD</a:t>
            </a:r>
          </a:p>
          <a:p>
            <a:r>
              <a:rPr lang="en-US" dirty="0"/>
              <a:t>	confine the app as to not destroy the system</a:t>
            </a:r>
          </a:p>
          <a:p>
            <a:r>
              <a:rPr lang="en-US" dirty="0"/>
              <a:t>	apps couldn't see each other</a:t>
            </a:r>
          </a:p>
          <a:p>
            <a:endParaRPr lang="en-US" dirty="0"/>
          </a:p>
          <a:p>
            <a:r>
              <a:rPr lang="en-US" dirty="0"/>
              <a:t>Sun Microsystems</a:t>
            </a:r>
          </a:p>
          <a:p>
            <a:r>
              <a:rPr lang="en-US" dirty="0"/>
              <a:t>	Solaris zone</a:t>
            </a:r>
          </a:p>
          <a:p>
            <a:r>
              <a:rPr lang="en-US" dirty="0"/>
              <a:t>	2002</a:t>
            </a:r>
          </a:p>
          <a:p>
            <a:r>
              <a:rPr lang="en-US" dirty="0"/>
              <a:t>	complete operating system virtualization</a:t>
            </a:r>
          </a:p>
          <a:p>
            <a:r>
              <a:rPr lang="en-US" dirty="0"/>
              <a:t>	'container' &lt;-- term from Sun marketing team</a:t>
            </a:r>
          </a:p>
          <a:p>
            <a:r>
              <a:rPr lang="en-US" dirty="0"/>
              <a:t>	sell a large machine</a:t>
            </a:r>
          </a:p>
          <a:p>
            <a:r>
              <a:rPr lang="en-US" dirty="0"/>
              <a:t>	consolidate many apps to a single machine</a:t>
            </a:r>
          </a:p>
          <a:p>
            <a:endParaRPr lang="en-US" dirty="0"/>
          </a:p>
          <a:p>
            <a:r>
              <a:rPr lang="en-US" dirty="0"/>
              <a:t>limitations</a:t>
            </a:r>
          </a:p>
          <a:p>
            <a:r>
              <a:rPr lang="en-US" dirty="0"/>
              <a:t>	needed to run the same OS kernel</a:t>
            </a:r>
          </a:p>
          <a:p>
            <a:r>
              <a:rPr lang="en-US" dirty="0"/>
              <a:t>	bad if need to consolidate Windows boxes (OS virtualization)</a:t>
            </a:r>
          </a:p>
          <a:p>
            <a:r>
              <a:rPr lang="en-US" dirty="0"/>
              <a:t>	need hardware-level virtualization</a:t>
            </a:r>
          </a:p>
          <a:p>
            <a:endParaRPr lang="en-US" dirty="0"/>
          </a:p>
          <a:p>
            <a:r>
              <a:rPr lang="en-US" dirty="0"/>
              <a:t>hardware-level virtualization became de facto in the cloud</a:t>
            </a:r>
          </a:p>
          <a:p>
            <a:r>
              <a:rPr lang="en-US" dirty="0"/>
              <a:t>	hypervisor</a:t>
            </a:r>
          </a:p>
          <a:p>
            <a:endParaRPr lang="en-US" dirty="0"/>
          </a:p>
          <a:p>
            <a:r>
              <a:rPr lang="en-US" dirty="0" err="1"/>
              <a:t>dotCloud</a:t>
            </a:r>
            <a:r>
              <a:rPr lang="en-US" dirty="0"/>
              <a:t> - a PaaS provider</a:t>
            </a:r>
          </a:p>
          <a:p>
            <a:r>
              <a:rPr lang="en-US" dirty="0"/>
              <a:t>	started OS containers</a:t>
            </a:r>
          </a:p>
          <a:p>
            <a:r>
              <a:rPr lang="en-US" dirty="0"/>
              <a:t>	open sourced Docker</a:t>
            </a:r>
          </a:p>
          <a:p>
            <a:r>
              <a:rPr lang="en-US" dirty="0"/>
              <a:t>	sold off assets and renamed as Docker</a:t>
            </a:r>
          </a:p>
          <a:p>
            <a:endParaRPr lang="en-US" dirty="0"/>
          </a:p>
          <a:p>
            <a:r>
              <a:rPr lang="en-US" sz="1200" b="1" dirty="0">
                <a:solidFill>
                  <a:schemeClr val="tx1"/>
                </a:solidFill>
              </a:rPr>
              <a:t>Linux Containers </a:t>
            </a:r>
            <a:r>
              <a:rPr lang="en-US" sz="1200" dirty="0">
                <a:solidFill>
                  <a:schemeClr val="tx1"/>
                </a:solidFill>
              </a:rPr>
              <a:t>(LXC) are an operating-system-level virtualization method for running multiple isolated Linux systems (containers) on a single control host (LXC host). It does not provide a virtual machine, but rather provides a virtual environment that has its own CPU, memory, block I/O, network, etc. space and the resource control mechanism.</a:t>
            </a:r>
            <a:endParaRPr lang="en-US" sz="1200" b="1" dirty="0">
              <a:solidFill>
                <a:schemeClr val="tx1"/>
              </a:solidFill>
            </a:endParaRPr>
          </a:p>
          <a:p>
            <a:endParaRPr lang="en-US" sz="1200" dirty="0"/>
          </a:p>
          <a:p>
            <a:r>
              <a:rPr lang="en-US" dirty="0"/>
              <a:t>Became popular around 2013</a:t>
            </a:r>
          </a:p>
          <a:p>
            <a:r>
              <a:rPr lang="en-US" sz="1200" b="1" dirty="0">
                <a:solidFill>
                  <a:schemeClr val="tx1"/>
                </a:solidFill>
              </a:rPr>
              <a:t>Docker provides an additional layer of abstraction and automation </a:t>
            </a:r>
            <a:r>
              <a:rPr lang="en-US" sz="1200" dirty="0">
                <a:solidFill>
                  <a:schemeClr val="tx1"/>
                </a:solidFill>
              </a:rPr>
              <a:t>of operating-system-level virtualization on Linux. Docker uses the resource isolation features of the Linux kernel such as </a:t>
            </a:r>
            <a:r>
              <a:rPr lang="en-US" sz="1200" dirty="0" err="1">
                <a:solidFill>
                  <a:schemeClr val="tx1"/>
                </a:solidFill>
              </a:rPr>
              <a:t>cgroups</a:t>
            </a:r>
            <a:r>
              <a:rPr lang="en-US" sz="1200" dirty="0">
                <a:solidFill>
                  <a:schemeClr val="tx1"/>
                </a:solidFill>
              </a:rPr>
              <a:t> and kernel namespaces, and a union-capable file system such as </a:t>
            </a:r>
            <a:r>
              <a:rPr lang="en-US" sz="1200" dirty="0" err="1">
                <a:solidFill>
                  <a:schemeClr val="tx1"/>
                </a:solidFill>
              </a:rPr>
              <a:t>aufs</a:t>
            </a:r>
            <a:r>
              <a:rPr lang="en-US" sz="1200" dirty="0">
                <a:solidFill>
                  <a:schemeClr val="tx1"/>
                </a:solidFill>
              </a:rPr>
              <a:t> and others to allow independent "containers" to run within a single Linux instance, avoiding the overhead of starting and maintaining virtual machines.</a:t>
            </a:r>
          </a:p>
          <a:p>
            <a:endParaRPr lang="en-US" sz="1200" dirty="0">
              <a:solidFill>
                <a:schemeClr val="tx1"/>
              </a:solidFill>
            </a:endParaRPr>
          </a:p>
          <a:p>
            <a:r>
              <a:rPr lang="en-US" sz="1200" i="1" dirty="0">
                <a:solidFill>
                  <a:schemeClr val="tx1"/>
                </a:solidFill>
              </a:rPr>
              <a:t>Image Source: http://www.freefoto.com/preview/13-73-32/Southampton-Container-Terminal</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7</a:t>
            </a:fld>
            <a:endParaRPr lang="en-US"/>
          </a:p>
        </p:txBody>
      </p:sp>
    </p:spTree>
    <p:extLst>
      <p:ext uri="{BB962C8B-B14F-4D97-AF65-F5344CB8AC3E}">
        <p14:creationId xmlns:p14="http://schemas.microsoft.com/office/powerpoint/2010/main" val="15139352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 slightly more interesting </a:t>
            </a:r>
            <a:r>
              <a:rPr lang="en-US" dirty="0" err="1"/>
              <a:t>Dockerfile</a:t>
            </a:r>
            <a:r>
              <a:rPr lang="en-US" dirty="0"/>
              <a:t> example. </a:t>
            </a:r>
          </a:p>
          <a:p>
            <a:endParaRPr lang="en-US" baseline="0" dirty="0"/>
          </a:p>
          <a:p>
            <a:r>
              <a:rPr lang="en-US" baseline="0" dirty="0"/>
              <a:t>Uses multiple commands; some commands appended to each other to optimize size.</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45167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running ASP.NET Framework project with Windows container support.</a:t>
            </a:r>
          </a:p>
          <a:p>
            <a:r>
              <a:rPr lang="en-US" dirty="0"/>
              <a:t>Build dev and latest</a:t>
            </a:r>
          </a:p>
          <a:p>
            <a:r>
              <a:rPr lang="en-US" dirty="0"/>
              <a:t>Debug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3785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a:t>
            </a:r>
            <a:r>
              <a:rPr lang="en-US" dirty="0" err="1"/>
              <a:t>dotnet</a:t>
            </a:r>
            <a:r>
              <a:rPr lang="en-US" baseline="0" dirty="0"/>
              <a:t> sample: </a:t>
            </a:r>
            <a:r>
              <a:rPr lang="en-US" baseline="0" dirty="0" err="1"/>
              <a:t>docker</a:t>
            </a:r>
            <a:r>
              <a:rPr lang="en-US" baseline="0" dirty="0"/>
              <a:t> run </a:t>
            </a:r>
            <a:r>
              <a:rPr lang="en-US" baseline="0" dirty="0" err="1"/>
              <a:t>microsoft</a:t>
            </a:r>
            <a:r>
              <a:rPr lang="en-US" baseline="0" dirty="0"/>
              <a:t>/</a:t>
            </a:r>
            <a:r>
              <a:rPr lang="en-US" baseline="0" dirty="0" err="1"/>
              <a:t>sample-dotnet:latest</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96669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76445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screenshots here – backup option if stuff blows 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docker</a:t>
            </a:r>
            <a:r>
              <a:rPr lang="en-US" baseline="0" dirty="0"/>
              <a:t> run </a:t>
            </a:r>
            <a:r>
              <a:rPr lang="en-US" dirty="0" err="1"/>
              <a:t>microsoft</a:t>
            </a:r>
            <a:r>
              <a:rPr lang="en-US" dirty="0"/>
              <a:t>/</a:t>
            </a:r>
            <a:r>
              <a:rPr lang="en-US" dirty="0" err="1"/>
              <a:t>dotnet-samples</a:t>
            </a:r>
            <a:r>
              <a:rPr lang="en-US" baseline="0" dirty="0" err="1"/>
              <a:t>:latest</a:t>
            </a:r>
            <a:endParaRPr lang="en-US" baseline="0" dirty="0"/>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list containers</a:t>
            </a:r>
          </a:p>
          <a:p>
            <a:r>
              <a:rPr lang="en-US" sz="1200" kern="1200" dirty="0" err="1">
                <a:solidFill>
                  <a:schemeClr val="tx1"/>
                </a:solidFill>
                <a:latin typeface="+mn-lt"/>
                <a:ea typeface="+mn-ea"/>
                <a:cs typeface="+mn-cs"/>
              </a:rPr>
              <a:t>docker</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ps</a:t>
            </a:r>
            <a:r>
              <a:rPr lang="en-US" sz="1200" kern="1200" dirty="0">
                <a:solidFill>
                  <a:schemeClr val="tx1"/>
                </a:solidFill>
                <a:latin typeface="+mn-lt"/>
                <a:ea typeface="+mn-ea"/>
                <a:cs typeface="+mn-cs"/>
              </a:rPr>
              <a:t>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list all containers (including those not running)</a:t>
            </a:r>
          </a:p>
          <a:p>
            <a:r>
              <a:rPr lang="en-US" sz="1200" kern="1200" dirty="0" err="1">
                <a:solidFill>
                  <a:schemeClr val="tx1"/>
                </a:solidFill>
                <a:latin typeface="+mn-lt"/>
                <a:ea typeface="+mn-ea"/>
                <a:cs typeface="+mn-cs"/>
              </a:rPr>
              <a:t>docker</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ps</a:t>
            </a:r>
            <a:r>
              <a:rPr lang="en-US" sz="1200" kern="1200" dirty="0">
                <a:solidFill>
                  <a:schemeClr val="tx1"/>
                </a:solidFill>
                <a:latin typeface="+mn-lt"/>
                <a:ea typeface="+mn-ea"/>
                <a:cs typeface="+mn-cs"/>
              </a:rPr>
              <a:t> -a</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run an existing, stopped container (do from </a:t>
            </a:r>
            <a:r>
              <a:rPr lang="en-US" sz="1200" kern="1200" dirty="0" err="1">
                <a:solidFill>
                  <a:schemeClr val="tx1"/>
                </a:solidFill>
                <a:latin typeface="+mn-lt"/>
                <a:ea typeface="+mn-ea"/>
                <a:cs typeface="+mn-cs"/>
              </a:rPr>
              <a:t>cmd</a:t>
            </a:r>
            <a:r>
              <a:rPr lang="en-US" sz="1200" kern="1200" dirty="0">
                <a:solidFill>
                  <a:schemeClr val="tx1"/>
                </a:solidFill>
                <a:latin typeface="+mn-lt"/>
                <a:ea typeface="+mn-ea"/>
                <a:cs typeface="+mn-cs"/>
              </a:rPr>
              <a:t> prompt)</a:t>
            </a:r>
          </a:p>
          <a:p>
            <a:r>
              <a:rPr lang="en-US" sz="1200" kern="1200" dirty="0" err="1">
                <a:solidFill>
                  <a:schemeClr val="tx1"/>
                </a:solidFill>
                <a:latin typeface="+mn-lt"/>
                <a:ea typeface="+mn-ea"/>
                <a:cs typeface="+mn-cs"/>
              </a:rPr>
              <a:t>docker</a:t>
            </a:r>
            <a:r>
              <a:rPr lang="en-US" sz="1200" kern="1200" dirty="0">
                <a:solidFill>
                  <a:schemeClr val="tx1"/>
                </a:solidFill>
                <a:latin typeface="+mn-lt"/>
                <a:ea typeface="+mn-ea"/>
                <a:cs typeface="+mn-cs"/>
              </a:rPr>
              <a:t> start -</a:t>
            </a:r>
            <a:r>
              <a:rPr lang="en-US" sz="1200" kern="1200" dirty="0" err="1">
                <a:solidFill>
                  <a:schemeClr val="tx1"/>
                </a:solidFill>
                <a:latin typeface="+mn-lt"/>
                <a:ea typeface="+mn-ea"/>
                <a:cs typeface="+mn-cs"/>
              </a:rPr>
              <a:t>ia</a:t>
            </a:r>
            <a:r>
              <a:rPr lang="en-US" sz="1200" kern="1200" dirty="0">
                <a:solidFill>
                  <a:schemeClr val="tx1"/>
                </a:solidFill>
                <a:latin typeface="+mn-lt"/>
                <a:ea typeface="+mn-ea"/>
                <a:cs typeface="+mn-cs"/>
              </a:rPr>
              <a:t>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stop a running container </a:t>
            </a:r>
          </a:p>
          <a:p>
            <a:r>
              <a:rPr lang="en-US" sz="1200" kern="1200" dirty="0" err="1">
                <a:solidFill>
                  <a:schemeClr val="tx1"/>
                </a:solidFill>
                <a:latin typeface="+mn-lt"/>
                <a:ea typeface="+mn-ea"/>
                <a:cs typeface="+mn-cs"/>
              </a:rPr>
              <a:t>docker</a:t>
            </a:r>
            <a:r>
              <a:rPr lang="en-US" sz="1200" kern="1200" dirty="0">
                <a:solidFill>
                  <a:schemeClr val="tx1"/>
                </a:solidFill>
                <a:latin typeface="+mn-lt"/>
                <a:ea typeface="+mn-ea"/>
                <a:cs typeface="+mn-cs"/>
              </a:rPr>
              <a:t> stop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21026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46849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900" dirty="0" err="1"/>
              <a:t>docker</a:t>
            </a:r>
            <a:r>
              <a:rPr lang="en-US" sz="900" dirty="0"/>
              <a:t> build clouddevelop2016 -t '</a:t>
            </a:r>
            <a:r>
              <a:rPr lang="en-US" sz="900" dirty="0" err="1"/>
              <a:t>myimage:latest</a:t>
            </a:r>
            <a:r>
              <a:rPr lang="en-US" sz="900" dirty="0"/>
              <a:t>‘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 8:30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42757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Optimized open source tooling configuration for Azure</a:t>
            </a:r>
          </a:p>
          <a:p>
            <a:r>
              <a:rPr lang="en-US" dirty="0"/>
              <a:t>DC/OS</a:t>
            </a:r>
            <a:r>
              <a:rPr lang="en-US" baseline="0" dirty="0"/>
              <a:t> – Marathon (orchestration)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24995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ASP.NET MVC site </a:t>
            </a:r>
          </a:p>
          <a:p>
            <a:r>
              <a:rPr lang="en-US" dirty="0" err="1"/>
              <a:t>Dockerize</a:t>
            </a:r>
            <a:r>
              <a:rPr lang="en-US" dirty="0"/>
              <a:t> it</a:t>
            </a:r>
          </a:p>
          <a:p>
            <a:r>
              <a:rPr lang="en-US" dirty="0"/>
              <a:t>Run it in Docker</a:t>
            </a:r>
          </a:p>
          <a:p>
            <a:r>
              <a:rPr lang="en-US" dirty="0"/>
              <a:t>Push to Docker Hub</a:t>
            </a:r>
          </a:p>
          <a:p>
            <a:r>
              <a:rPr lang="en-US" dirty="0"/>
              <a:t>Switch to VM</a:t>
            </a:r>
          </a:p>
          <a:p>
            <a:r>
              <a:rPr lang="en-US" dirty="0"/>
              <a:t>Pull image from Docker Hub</a:t>
            </a:r>
          </a:p>
          <a:p>
            <a:r>
              <a:rPr lang="en-US" dirty="0"/>
              <a:t>Run on VM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66861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9471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Engine</a:t>
            </a:r>
          </a:p>
          <a:p>
            <a:r>
              <a:rPr lang="en-US" b="0" dirty="0"/>
              <a:t>The</a:t>
            </a:r>
            <a:r>
              <a:rPr lang="en-US" b="0" baseline="0" dirty="0"/>
              <a:t> first key thing Docker did was create a simplified interface. While containers were already there, they were difficult to use. I’ve been told (I had turned my focus away from Linux several years earlier) that before Docker you nearly needed an PHD to work affectively with containers.</a:t>
            </a:r>
            <a:endParaRPr lang="en-US" b="0" dirty="0"/>
          </a:p>
          <a:p>
            <a:endParaRPr lang="en-US" b="1" dirty="0"/>
          </a:p>
          <a:p>
            <a:r>
              <a:rPr lang="en-US" b="1" dirty="0"/>
              <a:t>Images</a:t>
            </a:r>
          </a:p>
          <a:p>
            <a:r>
              <a:rPr lang="en-US" sz="900" dirty="0">
                <a:solidFill>
                  <a:schemeClr val="tx1"/>
                </a:solidFill>
              </a:rPr>
              <a:t>Docker introduced the notion of a “</a:t>
            </a:r>
            <a:r>
              <a:rPr lang="en-US" sz="900" dirty="0" err="1">
                <a:solidFill>
                  <a:schemeClr val="tx1"/>
                </a:solidFill>
              </a:rPr>
              <a:t>composable</a:t>
            </a:r>
            <a:r>
              <a:rPr lang="en-US" sz="900" dirty="0">
                <a:solidFill>
                  <a:schemeClr val="tx1"/>
                </a:solidFill>
              </a:rPr>
              <a:t>”, layered image. This allowed you to reuse other images to compose an image specific to your needs. Its follows a “</a:t>
            </a:r>
            <a:r>
              <a:rPr lang="en-US" sz="900" b="1" dirty="0">
                <a:solidFill>
                  <a:schemeClr val="tx1"/>
                </a:solidFill>
              </a:rPr>
              <a:t>configuration as code</a:t>
            </a:r>
            <a:r>
              <a:rPr lang="en-US" sz="900" dirty="0">
                <a:solidFill>
                  <a:schemeClr val="tx1"/>
                </a:solidFill>
              </a:rPr>
              <a:t>” approach using a simple syntax. </a:t>
            </a:r>
          </a:p>
          <a:p>
            <a:pPr marL="0" marR="0" indent="0" algn="l" defTabSz="932742" rtl="0" eaLnBrk="1" fontAlgn="auto" latinLnBrk="0" hangingPunct="1">
              <a:lnSpc>
                <a:spcPct val="90000"/>
              </a:lnSpc>
              <a:spcBef>
                <a:spcPts val="0"/>
              </a:spcBef>
              <a:spcAft>
                <a:spcPts val="340"/>
              </a:spcAft>
              <a:buClrTx/>
              <a:buSzTx/>
              <a:buFontTx/>
              <a:buNone/>
              <a:tabLst/>
              <a:defRPr/>
            </a:pPr>
            <a:r>
              <a:rPr lang="en-US" i="1" dirty="0"/>
              <a:t>from: https://wiki.archlinux.org/index.php/Linux_Containers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i="1" dirty="0"/>
          </a:p>
          <a:p>
            <a:pPr marL="0" marR="0" indent="0" algn="l" defTabSz="932742" rtl="0" eaLnBrk="1" fontAlgn="auto" latinLnBrk="0" hangingPunct="1">
              <a:lnSpc>
                <a:spcPct val="90000"/>
              </a:lnSpc>
              <a:spcBef>
                <a:spcPts val="0"/>
              </a:spcBef>
              <a:spcAft>
                <a:spcPts val="340"/>
              </a:spcAft>
              <a:buClrTx/>
              <a:buSzTx/>
              <a:buFontTx/>
              <a:buNone/>
              <a:tabLst/>
              <a:defRPr/>
            </a:pPr>
            <a:r>
              <a:rPr lang="en-US" i="0" dirty="0"/>
              <a:t>Namespaces – provide the isolated workspace called the “container”. Docker creates a set of namespaces for the container.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a:p>
            <a:r>
              <a:rPr lang="en-US" sz="900" dirty="0" err="1"/>
              <a:t>UnionFS</a:t>
            </a:r>
            <a:r>
              <a:rPr lang="en-US" sz="900" dirty="0"/>
              <a:t> – file systems that operate by create layers; Docker uses as building block for containers. Allows </a:t>
            </a:r>
            <a:r>
              <a:rPr lang="en-US" sz="900" dirty="0">
                <a:effectLst/>
              </a:rPr>
              <a:t>files and directories of separate file systems, known as branches, to be transparently overlaid, forming a single coherent file system. Changes impact only designated layer; others remain intact. Only need to distribute the updated layer. One of the reasons Docker is so lightweight.</a:t>
            </a:r>
            <a:endParaRPr lang="en-US" sz="900" dirty="0"/>
          </a:p>
          <a:p>
            <a:endParaRPr lang="en-US" sz="900" dirty="0"/>
          </a:p>
          <a:p>
            <a:r>
              <a:rPr lang="en-US" sz="900" dirty="0"/>
              <a:t>Control groups (</a:t>
            </a:r>
            <a:r>
              <a:rPr lang="en-US" sz="900" dirty="0" err="1"/>
              <a:t>cgroups</a:t>
            </a:r>
            <a:r>
              <a:rPr lang="en-US" sz="900" dirty="0"/>
              <a:t>) – limits an application to a specific set of resources. Share available hardware resources to containers; enforce limits &amp; constraints.</a:t>
            </a:r>
          </a:p>
          <a:p>
            <a:endParaRPr lang="en-US" sz="900" dirty="0"/>
          </a:p>
          <a:p>
            <a:r>
              <a:rPr lang="en-US" b="1" dirty="0"/>
              <a:t>Repositories</a:t>
            </a:r>
          </a:p>
          <a:p>
            <a:r>
              <a:rPr lang="en-US" sz="900" dirty="0">
                <a:solidFill>
                  <a:schemeClr val="tx1"/>
                </a:solidFill>
              </a:rPr>
              <a:t>A library of reusable images. Repositories can be public (like </a:t>
            </a:r>
            <a:r>
              <a:rPr lang="en-US" sz="900" dirty="0">
                <a:solidFill>
                  <a:schemeClr val="tx1"/>
                </a:solidFill>
                <a:hlinkClick r:id="rId3"/>
              </a:rPr>
              <a:t>http://hub.docker.com</a:t>
            </a:r>
            <a:r>
              <a:rPr lang="en-US" sz="900" dirty="0">
                <a:solidFill>
                  <a:schemeClr val="tx1"/>
                </a:solidFill>
              </a:rPr>
              <a:t>) or private. You’ll likely use a combination of repositories for your company workloads. i.e. a private repository for your organization’s images which builds upon images pulled from public repositories. This builds a social aspect to sharing and collaborating on Docker images . . . much like </a:t>
            </a:r>
            <a:r>
              <a:rPr lang="en-US" sz="900" dirty="0" err="1">
                <a:solidFill>
                  <a:schemeClr val="tx1"/>
                </a:solidFill>
              </a:rPr>
              <a:t>Git</a:t>
            </a:r>
            <a:r>
              <a:rPr lang="en-US" sz="900" dirty="0">
                <a:solidFill>
                  <a:schemeClr val="tx1"/>
                </a:solidFill>
              </a:rPr>
              <a:t>/GitHub.</a:t>
            </a:r>
          </a:p>
          <a:p>
            <a:endParaRPr lang="en-US" dirty="0"/>
          </a:p>
          <a:p>
            <a:endParaRPr lang="en-US" sz="900" dirty="0">
              <a:solidFill>
                <a:schemeClr val="tx1"/>
              </a:solidFill>
            </a:endParaRPr>
          </a:p>
          <a:p>
            <a:r>
              <a:rPr lang="en-US" sz="900" i="1" dirty="0">
                <a:solidFill>
                  <a:schemeClr val="tx1"/>
                </a:solidFill>
              </a:rPr>
              <a:t>Image Source: http://www.sterilite.com/SelectProduct.html?id=772&amp;picture=1&amp;tab=Uses&amp;ProductCategory=181&amp;section=1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 8:30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90323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87283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developing</a:t>
            </a:r>
            <a:r>
              <a:rPr lang="en-US" baseline="0" dirty="0"/>
              <a:t> solutions today, the cloud is changing your expectations.</a:t>
            </a:r>
          </a:p>
          <a:p>
            <a:endParaRPr lang="en-US" baseline="0" dirty="0"/>
          </a:p>
          <a:p>
            <a:r>
              <a:rPr lang="en-US" baseline="0" dirty="0"/>
              <a:t>Companies like Netflix, Uber, Skype, </a:t>
            </a:r>
            <a:r>
              <a:rPr lang="en-US" baseline="0" dirty="0" err="1"/>
              <a:t>AirBnB</a:t>
            </a:r>
            <a:r>
              <a:rPr lang="en-US" baseline="0" dirty="0"/>
              <a:t>, and many others are disrupting their respective industries. Even traditional companies like BMW, Ford, NBC, and Alaska Airlines are software companies today.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61021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a:t>
            </a:r>
            <a:r>
              <a:rPr lang="en-US" baseline="0" dirty="0"/>
              <a:t> couple notes on the deployment model… </a:t>
            </a:r>
          </a:p>
          <a:p>
            <a:endParaRPr lang="en-US" baseline="0" dirty="0"/>
          </a:p>
          <a:p>
            <a:r>
              <a:rPr lang="en-US" baseline="0" dirty="0"/>
              <a:t>With Windows Server Container, the container must be matching the host. If I’m running a Nano Container, it must be running on a Nano Container Host. Server Core must be on Server Core. We’re working to relax this for the General Availability of Windows Server 2016, but at least through Technical Preview 5, this will be the case. </a:t>
            </a:r>
          </a:p>
          <a:p>
            <a:endParaRPr lang="en-US" baseline="0" dirty="0"/>
          </a:p>
          <a:p>
            <a:r>
              <a:rPr lang="en-US" baseline="0" dirty="0"/>
              <a:t>With Hyper-V containers, we currently only support Nano Server containers, at least through TP5. Server Core support will arrive by the time Server 2016 GA’s. However, the host can be anything we want… Nano Server, Server Core, or even Windows Server/Desktop. This is because the </a:t>
            </a:r>
            <a:r>
              <a:rPr lang="en-US" baseline="0" dirty="0" err="1"/>
              <a:t>hyper-v</a:t>
            </a:r>
            <a:r>
              <a:rPr lang="en-US" baseline="0" dirty="0"/>
              <a:t> container has its own, independent copy of the kernel. </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Build number must match. </a:t>
            </a:r>
            <a:r>
              <a:rPr lang="en-US" sz="1200" dirty="0" err="1">
                <a:solidFill>
                  <a:schemeClr val="accent6"/>
                </a:solidFill>
                <a:latin typeface="+mn-lt"/>
              </a:rPr>
              <a:t>Major.Minor.Build.Revision</a:t>
            </a:r>
            <a:endParaRPr lang="en-US" sz="1200" dirty="0">
              <a:solidFill>
                <a:schemeClr val="accent6"/>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6"/>
                </a:solidFill>
                <a:latin typeface="+mn-lt"/>
              </a:rPr>
              <a:t>If revision number is different, not technically blocked, but may not function properly under all circumstances and thus cannot be supported for production environments.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45688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900" dirty="0"/>
              <a:t>But enough babble</a:t>
            </a:r>
            <a:r>
              <a:rPr lang="en-US" sz="900" baseline="0" dirty="0"/>
              <a:t>, do we want to actually see some Docker on windows? </a:t>
            </a:r>
            <a:endParaRPr lang="en-US" sz="9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 8:30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82751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AD control</a:t>
            </a:r>
          </a:p>
          <a:p>
            <a:r>
              <a:rPr lang="en-US" dirty="0"/>
              <a:t>Managed service</a:t>
            </a:r>
          </a:p>
          <a:p>
            <a:r>
              <a:rPr lang="en-US" dirty="0"/>
              <a:t>Images close to compute resources</a:t>
            </a:r>
          </a:p>
          <a:p>
            <a:endParaRPr lang="en-US" dirty="0"/>
          </a:p>
          <a:p>
            <a:r>
              <a:rPr lang="en-US" dirty="0"/>
              <a:t>Regions: East US, South Central US, West US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0033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Login to ACR registry via Docker CLI</a:t>
            </a:r>
          </a:p>
          <a:p>
            <a:r>
              <a:rPr lang="en-US" dirty="0"/>
              <a:t>Tag image</a:t>
            </a:r>
          </a:p>
          <a:p>
            <a:r>
              <a:rPr lang="en-US" dirty="0"/>
              <a:t>Push to ACR instance</a:t>
            </a:r>
          </a:p>
          <a:p>
            <a:r>
              <a:rPr lang="en-US" dirty="0"/>
              <a:t>Switch to Azure CLI 2.0 Preview in Docker container</a:t>
            </a:r>
          </a:p>
          <a:p>
            <a:r>
              <a:rPr lang="en-US" dirty="0"/>
              <a:t>Show images in private container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47837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Optimized open source tooling configuration for Azure</a:t>
            </a:r>
          </a:p>
          <a:p>
            <a:r>
              <a:rPr lang="en-US" dirty="0"/>
              <a:t>DC/OS</a:t>
            </a:r>
            <a:r>
              <a:rPr lang="en-US" baseline="0" dirty="0"/>
              <a:t> – Marathon (orchestration)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03242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31603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https://dzone.com/refcardz/getting-started-with-docker-1</a:t>
            </a:r>
          </a:p>
        </p:txBody>
      </p:sp>
      <p:sp>
        <p:nvSpPr>
          <p:cNvPr id="4" name="Slide Number Placeholder 3"/>
          <p:cNvSpPr>
            <a:spLocks noGrp="1"/>
          </p:cNvSpPr>
          <p:nvPr>
            <p:ph type="sldNum" sz="quarter" idx="10"/>
          </p:nvPr>
        </p:nvSpPr>
        <p:spPr/>
        <p:txBody>
          <a:bodyPr/>
          <a:lstStyle/>
          <a:p>
            <a:fld id="{B159F813-5AE6-42D9-8D72-24C283CF2029}" type="slidenum">
              <a:rPr lang="en-US" smtClean="0"/>
              <a:t>86</a:t>
            </a:fld>
            <a:endParaRPr lang="en-US"/>
          </a:p>
        </p:txBody>
      </p:sp>
    </p:spTree>
    <p:extLst>
      <p:ext uri="{BB962C8B-B14F-4D97-AF65-F5344CB8AC3E}">
        <p14:creationId xmlns:p14="http://schemas.microsoft.com/office/powerpoint/2010/main" val="20656114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Started in Linux in 2003/2004. </a:t>
            </a:r>
          </a:p>
          <a:p>
            <a:r>
              <a:rPr lang="en-US" sz="900" b="1" dirty="0">
                <a:solidFill>
                  <a:schemeClr val="tx1"/>
                </a:solidFill>
              </a:rPr>
              <a:t>Linux Containers </a:t>
            </a:r>
            <a:r>
              <a:rPr lang="en-US" sz="900" dirty="0">
                <a:solidFill>
                  <a:schemeClr val="tx1"/>
                </a:solidFill>
              </a:rPr>
              <a:t>(LXC) are an operating-system-level virtualization method for running multiple isolated Linux systems (containers) on a single control host (LXC host). It does not provide a virtual machine, but rather provides a virtual environment that has its own CPU, memory, block I/O, network, etc. space and the resource control mechanism.</a:t>
            </a:r>
            <a:endParaRPr lang="en-US" sz="900" b="1" dirty="0">
              <a:solidFill>
                <a:schemeClr val="tx1"/>
              </a:solidFill>
            </a:endParaRPr>
          </a:p>
          <a:p>
            <a:endParaRPr lang="en-US" sz="900" dirty="0"/>
          </a:p>
          <a:p>
            <a:r>
              <a:rPr lang="en-US" dirty="0"/>
              <a:t>Became popular around 2013</a:t>
            </a:r>
          </a:p>
          <a:p>
            <a:r>
              <a:rPr lang="en-US" sz="900" b="1" dirty="0">
                <a:solidFill>
                  <a:schemeClr val="tx1"/>
                </a:solidFill>
              </a:rPr>
              <a:t>Docker provides an additional layer of abstraction and automation </a:t>
            </a:r>
            <a:r>
              <a:rPr lang="en-US" sz="900" dirty="0">
                <a:solidFill>
                  <a:schemeClr val="tx1"/>
                </a:solidFill>
              </a:rPr>
              <a:t>of operating-system-level virtualization on Linux. Docker uses the resource isolation features of the Linux kernel such as </a:t>
            </a:r>
            <a:r>
              <a:rPr lang="en-US" sz="900" dirty="0" err="1">
                <a:solidFill>
                  <a:schemeClr val="tx1"/>
                </a:solidFill>
              </a:rPr>
              <a:t>cgroups</a:t>
            </a:r>
            <a:r>
              <a:rPr lang="en-US" sz="900" dirty="0">
                <a:solidFill>
                  <a:schemeClr val="tx1"/>
                </a:solidFill>
              </a:rPr>
              <a:t> and kernel namespaces, and a union-capable file system such as </a:t>
            </a:r>
            <a:r>
              <a:rPr lang="en-US" sz="900" dirty="0" err="1">
                <a:solidFill>
                  <a:schemeClr val="tx1"/>
                </a:solidFill>
              </a:rPr>
              <a:t>aufs</a:t>
            </a:r>
            <a:r>
              <a:rPr lang="en-US" sz="900" dirty="0">
                <a:solidFill>
                  <a:schemeClr val="tx1"/>
                </a:solidFill>
              </a:rPr>
              <a:t> and others to allow independent "containers" to run within a single Linux instance, avoiding the overhead of starting and maintaining virtual machines.</a:t>
            </a:r>
          </a:p>
          <a:p>
            <a:endParaRPr lang="en-US" sz="900" dirty="0">
              <a:solidFill>
                <a:schemeClr val="tx1"/>
              </a:solidFill>
            </a:endParaRPr>
          </a:p>
          <a:p>
            <a:r>
              <a:rPr lang="en-US" sz="900" i="1" dirty="0">
                <a:solidFill>
                  <a:schemeClr val="tx1"/>
                </a:solidFill>
              </a:rPr>
              <a:t>Image Source: http://www.freefoto.com/preview/13-73-32/Southampton-Container-Terminal</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 8:30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1423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https://dzone.com/refcardz/getting-started-with-docker-1</a:t>
            </a:r>
          </a:p>
          <a:p>
            <a:endParaRPr lang="en-US" dirty="0"/>
          </a:p>
          <a:p>
            <a:r>
              <a:rPr lang="en-US" dirty="0"/>
              <a:t>Docker client interface and APIs are the same on Windows and Linux!! Tools used to remotely manage Docker on Linux can also be used to manage Docker on Windows.</a:t>
            </a:r>
          </a:p>
          <a:p>
            <a:endParaRPr lang="en-US" dirty="0"/>
          </a:p>
          <a:p>
            <a:r>
              <a:rPr lang="en-US" dirty="0"/>
              <a:t>Daemon </a:t>
            </a:r>
            <a:r>
              <a:rPr lang="en-US" dirty="0">
                <a:sym typeface="Wingdings" panose="05000000000000000000" pitchFamily="2" charset="2"/>
              </a:rPr>
              <a:t> (“de-mon”)</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9</a:t>
            </a:fld>
            <a:endParaRPr lang="en-US"/>
          </a:p>
        </p:txBody>
      </p:sp>
    </p:spTree>
    <p:extLst>
      <p:ext uri="{BB962C8B-B14F-4D97-AF65-F5344CB8AC3E}">
        <p14:creationId xmlns:p14="http://schemas.microsoft.com/office/powerpoint/2010/main" val="34473765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of the things that kind of interesting is that we have a couple of container runtimes. We’ll start with Windows Server Containers. These are very similar to the Linux container model. We have our Windows Kernel…</a:t>
            </a:r>
          </a:p>
          <a:p>
            <a:endParaRPr lang="en-US" baseline="0" dirty="0"/>
          </a:p>
          <a:p>
            <a:r>
              <a:rPr lang="en-US" b="1" baseline="0" dirty="0"/>
              <a:t>#click (container host box)</a:t>
            </a:r>
          </a:p>
          <a:p>
            <a:r>
              <a:rPr lang="en-US" baseline="0" dirty="0"/>
              <a:t>And a container host which has… </a:t>
            </a:r>
          </a:p>
          <a:p>
            <a:endParaRPr lang="en-US" baseline="0" dirty="0"/>
          </a:p>
          <a:p>
            <a:r>
              <a:rPr lang="en-US" b="1" baseline="0" dirty="0"/>
              <a:t>#click (system processes)</a:t>
            </a:r>
          </a:p>
          <a:p>
            <a:r>
              <a:rPr lang="en-US" baseline="0" dirty="0"/>
              <a:t>Set of system processes that you’re likely to see on any windows server. </a:t>
            </a:r>
          </a:p>
          <a:p>
            <a:endParaRPr lang="en-US" baseline="0" dirty="0"/>
          </a:p>
          <a:p>
            <a:r>
              <a:rPr lang="en-US" b="1" baseline="0" dirty="0"/>
              <a:t>#click (container management)</a:t>
            </a:r>
          </a:p>
          <a:p>
            <a:r>
              <a:rPr lang="en-US" baseline="0" dirty="0"/>
              <a:t>And then we have container management. Our compute services which is our layer of containers in the operating system. And the Docker engine. </a:t>
            </a:r>
          </a:p>
          <a:p>
            <a:endParaRPr lang="en-US" baseline="0" dirty="0"/>
          </a:p>
          <a:p>
            <a:r>
              <a:rPr lang="en-US" b="1" baseline="0" dirty="0"/>
              <a:t>#click (Windows Server Container)</a:t>
            </a:r>
          </a:p>
          <a:p>
            <a:r>
              <a:rPr lang="en-US" baseline="0" dirty="0"/>
              <a:t>When we actually start a container, what we’re doing is starting up a new “user mode” and put copies of each of those system processes in. </a:t>
            </a:r>
          </a:p>
          <a:p>
            <a:endParaRPr lang="en-US" baseline="0" dirty="0"/>
          </a:p>
          <a:p>
            <a:r>
              <a:rPr lang="en-US" b="1" baseline="0" dirty="0"/>
              <a:t>#click (Application Processes)</a:t>
            </a:r>
          </a:p>
          <a:p>
            <a:r>
              <a:rPr lang="en-US" baseline="0" dirty="0"/>
              <a:t>And then the application process, whatever you put on the “</a:t>
            </a:r>
            <a:r>
              <a:rPr lang="en-US" baseline="0" dirty="0" err="1"/>
              <a:t>docker</a:t>
            </a:r>
            <a:r>
              <a:rPr lang="en-US" baseline="0" dirty="0"/>
              <a:t> run” line. If it was an IIS web server, it would have it own w3wp process. The reason for this model is that without these processes, we couldn’t have isolation between containers. You couldn’t make your own user name as it would be shared by the host. This way its specific to the container. Now you’d think this would be somewhat heavy with all these extra processes. But we’ve actually done a great deal of optimization around memory and startup time such that we can start up a Nano Server container in about 1.15 seconds right now and our goal is to get this down to a second by the time Windows Server 2016 ships later this year. We think this is a pretty amazing startup time. We also haven’t seen much memory overhead from these processes, and they give us that high degree of isolation folks expect from containers. </a:t>
            </a:r>
          </a:p>
          <a:p>
            <a:endParaRPr lang="en-US" baseline="0" dirty="0"/>
          </a:p>
          <a:p>
            <a:r>
              <a:rPr lang="en-US" b="1" baseline="0" dirty="0"/>
              <a:t>#click (second Server Container)</a:t>
            </a:r>
          </a:p>
          <a:p>
            <a:r>
              <a:rPr lang="en-US" baseline="0" dirty="0"/>
              <a:t>And of course we can have multiple of these containers running side by side. Each representing their own set of “user mode” processes.  This is a fairly traditional container model, but being Microsoft, we really aren’t satisfied with being traditional. So we came up with another model.</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29283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Hyper-V containers</a:t>
            </a:r>
            <a:r>
              <a:rPr lang="en-US" baseline="0" dirty="0"/>
              <a:t> differ from Server Containers in that they start with the Hyper-V </a:t>
            </a:r>
            <a:r>
              <a:rPr lang="en-US" baseline="0" dirty="0" err="1"/>
              <a:t>HyperVisor</a:t>
            </a:r>
            <a:r>
              <a:rPr lang="en-US" baseline="0" dirty="0"/>
              <a:t>. </a:t>
            </a:r>
          </a:p>
          <a:p>
            <a:endParaRPr lang="en-US" baseline="0" dirty="0"/>
          </a:p>
          <a:p>
            <a:r>
              <a:rPr lang="en-US" b="1" baseline="0" dirty="0"/>
              <a:t>#click (Container Host)</a:t>
            </a:r>
          </a:p>
          <a:p>
            <a:r>
              <a:rPr lang="en-US" baseline="0" dirty="0"/>
              <a:t>Then we add a container host. </a:t>
            </a:r>
          </a:p>
          <a:p>
            <a:endParaRPr lang="en-US" baseline="0" dirty="0"/>
          </a:p>
          <a:p>
            <a:r>
              <a:rPr lang="en-US" b="1" baseline="0" dirty="0"/>
              <a:t>#click (Windows Kernel)</a:t>
            </a:r>
          </a:p>
          <a:p>
            <a:r>
              <a:rPr lang="en-US" dirty="0"/>
              <a:t>This contains the</a:t>
            </a:r>
            <a:r>
              <a:rPr lang="en-US" baseline="0" dirty="0"/>
              <a:t> Windows Kernel</a:t>
            </a:r>
          </a:p>
          <a:p>
            <a:endParaRPr lang="en-US" baseline="0" dirty="0"/>
          </a:p>
          <a:p>
            <a:r>
              <a:rPr lang="en-US" b="1" baseline="0" dirty="0"/>
              <a:t>#click (System Processes)</a:t>
            </a:r>
          </a:p>
          <a:p>
            <a:r>
              <a:rPr lang="en-US" baseline="0" dirty="0"/>
              <a:t>The same set of System processes</a:t>
            </a:r>
          </a:p>
          <a:p>
            <a:endParaRPr lang="en-US" baseline="0" dirty="0"/>
          </a:p>
          <a:p>
            <a:r>
              <a:rPr lang="en-US" b="1" baseline="0" dirty="0"/>
              <a:t>#click (container management)</a:t>
            </a:r>
          </a:p>
          <a:p>
            <a:r>
              <a:rPr lang="en-US" baseline="0" dirty="0"/>
              <a:t>And our compute services and </a:t>
            </a:r>
            <a:r>
              <a:rPr lang="en-US" baseline="0" dirty="0" err="1"/>
              <a:t>docker</a:t>
            </a:r>
            <a:r>
              <a:rPr lang="en-US" baseline="0" dirty="0"/>
              <a:t> engine. Much like we have with a Server Container Host. </a:t>
            </a:r>
          </a:p>
          <a:p>
            <a:endParaRPr lang="en-US" baseline="0" dirty="0"/>
          </a:p>
          <a:p>
            <a:r>
              <a:rPr lang="en-US" b="1" baseline="0" dirty="0"/>
              <a:t>#click (</a:t>
            </a:r>
            <a:r>
              <a:rPr lang="en-US" b="1" baseline="0" dirty="0" err="1"/>
              <a:t>hyper-V</a:t>
            </a:r>
            <a:r>
              <a:rPr lang="en-US" b="1" baseline="0" dirty="0"/>
              <a:t> Container)</a:t>
            </a:r>
          </a:p>
          <a:p>
            <a:r>
              <a:rPr lang="en-US" baseline="0" dirty="0"/>
              <a:t>But when we start a Hyper-V container, things starts to look different. </a:t>
            </a:r>
          </a:p>
          <a:p>
            <a:endParaRPr lang="en-US" baseline="0" dirty="0"/>
          </a:p>
          <a:p>
            <a:r>
              <a:rPr lang="en-US" b="1" dirty="0"/>
              <a:t>#click (Window Kernel)</a:t>
            </a:r>
          </a:p>
          <a:p>
            <a:r>
              <a:rPr lang="en-US" dirty="0"/>
              <a:t>The </a:t>
            </a:r>
            <a:r>
              <a:rPr lang="en-US" dirty="0" err="1"/>
              <a:t>hyper-V</a:t>
            </a:r>
            <a:r>
              <a:rPr lang="en-US" dirty="0"/>
              <a:t> container has its own copy of the Windows Kernel</a:t>
            </a:r>
          </a:p>
          <a:p>
            <a:endParaRPr lang="en-US" dirty="0"/>
          </a:p>
          <a:p>
            <a:r>
              <a:rPr lang="en-US" b="1" dirty="0"/>
              <a:t>#click (Basic System processes)</a:t>
            </a:r>
          </a:p>
          <a:p>
            <a:r>
              <a:rPr lang="en-US" dirty="0"/>
              <a:t>It has its</a:t>
            </a:r>
            <a:r>
              <a:rPr lang="en-US" baseline="0" dirty="0"/>
              <a:t> own set of Basic System Process. This is a minimal set, just enough to launch</a:t>
            </a:r>
          </a:p>
          <a:p>
            <a:endParaRPr lang="en-US" baseline="0" dirty="0"/>
          </a:p>
          <a:p>
            <a:r>
              <a:rPr lang="en-US" b="1" baseline="0" dirty="0"/>
              <a:t>#click (Guest Compute Service)</a:t>
            </a:r>
          </a:p>
          <a:p>
            <a:r>
              <a:rPr lang="en-US" baseline="0" dirty="0"/>
              <a:t>The Guest Compute Service.</a:t>
            </a:r>
          </a:p>
          <a:p>
            <a:endParaRPr lang="en-US" baseline="0" dirty="0"/>
          </a:p>
          <a:p>
            <a:r>
              <a:rPr lang="en-US" b="1" baseline="0" dirty="0"/>
              <a:t>#click (Windows Server Container)</a:t>
            </a:r>
          </a:p>
          <a:p>
            <a:r>
              <a:rPr lang="en-US" baseline="0" dirty="0"/>
              <a:t>And a Windows Server Container. </a:t>
            </a:r>
          </a:p>
          <a:p>
            <a:endParaRPr lang="en-US" baseline="0" dirty="0"/>
          </a:p>
          <a:p>
            <a:r>
              <a:rPr lang="en-US" b="1" baseline="0" dirty="0"/>
              <a:t>#click (System Processes)</a:t>
            </a:r>
          </a:p>
          <a:p>
            <a:r>
              <a:rPr lang="en-US" baseline="0" dirty="0"/>
              <a:t>Which in turn then has its own set of System Processes</a:t>
            </a:r>
          </a:p>
          <a:p>
            <a:endParaRPr lang="en-US" baseline="0" dirty="0"/>
          </a:p>
          <a:p>
            <a:r>
              <a:rPr lang="en-US" b="1" baseline="0" dirty="0"/>
              <a:t>#click (Application Processes)</a:t>
            </a:r>
          </a:p>
          <a:p>
            <a:r>
              <a:rPr lang="en-US" baseline="0" dirty="0"/>
              <a:t>And application processes. </a:t>
            </a:r>
          </a:p>
          <a:p>
            <a:endParaRPr lang="en-US" baseline="0" dirty="0"/>
          </a:p>
          <a:p>
            <a:r>
              <a:rPr lang="en-US" b="1" baseline="0" dirty="0"/>
              <a:t>#click (Virtual Machine)</a:t>
            </a:r>
          </a:p>
          <a:p>
            <a:r>
              <a:rPr lang="en-US" baseline="0" dirty="0"/>
              <a:t>All this happens with a specially purposed Virtual Machine. This virtual machine has only one purpose in being, to run a container. We did this so that we get the same isolation boundaries that a traditional virtual machine has. If, unbelievably, someone were figure out some weird way to get outside of the container and mess with the kernel, they could crash themselves, but would be unable to hurt anyone else. This also means we have kernel independence, we could run different versions  of the kernel. We could run the app on different versions of the operating system and all sorts of interesting things we’ll get into later. </a:t>
            </a:r>
          </a:p>
          <a:p>
            <a:endParaRPr lang="en-US" baseline="0" dirty="0"/>
          </a:p>
          <a:p>
            <a:endParaRPr lang="en-US" baseline="0" dirty="0"/>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89549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you may be thinking what does the cloud have to do with all this? He’s been talking about containers on Windows 10 and Windows Server? </a:t>
            </a:r>
          </a:p>
          <a:p>
            <a:endParaRPr lang="en-US" baseline="0" dirty="0"/>
          </a:p>
          <a:p>
            <a:r>
              <a:rPr lang="en-US" baseline="0" dirty="0"/>
              <a:t>Well, when the time comes to start taking advantage of orchestrations, you could certainly set up your own cluster and deploy them there. But why do that when you have a cloud alternative. </a:t>
            </a:r>
          </a:p>
          <a:p>
            <a:endParaRPr lang="en-US" baseline="0" dirty="0"/>
          </a:p>
          <a:p>
            <a:r>
              <a:rPr lang="en-US" baseline="0" dirty="0"/>
              <a:t>Microsoft recently announced a preview of Windows Containers in the Azure Container Service. The Container Service allows you to deploy and manage complex clusters of containers using popular orchestrators such as DC/OS and Swarm. </a:t>
            </a:r>
          </a:p>
          <a:p>
            <a:endParaRPr lang="en-US" baseline="0" dirty="0"/>
          </a:p>
          <a:p>
            <a:r>
              <a:rPr lang="en-US" i="1" baseline="0" dirty="0"/>
              <a:t>Image from: taken by </a:t>
            </a:r>
            <a:r>
              <a:rPr lang="en-US" i="1" baseline="0" dirty="0" err="1"/>
              <a:t>brent</a:t>
            </a:r>
            <a:r>
              <a:rPr lang="en-US" i="1" baseline="0" dirty="0"/>
              <a:t> while in seat 14a on a flight from Tampa to Minneapolis in July of 2016</a:t>
            </a:r>
            <a:endParaRPr lang="en-US" i="1"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42061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you may be thinking what does the cloud have to do with all this? He’s been talking about containers on Windows 10 and Windows Server? </a:t>
            </a:r>
          </a:p>
          <a:p>
            <a:endParaRPr lang="en-US" baseline="0" dirty="0"/>
          </a:p>
          <a:p>
            <a:r>
              <a:rPr lang="en-US" baseline="0" dirty="0"/>
              <a:t>Well, when the time comes to start taking advantage of orchestrations, you could certainly set up your own cluster and deploy them there. But why do that when you have a cloud alternative. </a:t>
            </a:r>
          </a:p>
          <a:p>
            <a:endParaRPr lang="en-US" baseline="0" dirty="0"/>
          </a:p>
          <a:p>
            <a:r>
              <a:rPr lang="en-US" baseline="0" dirty="0"/>
              <a:t>Microsoft recently announced a preview of Windows Containers in the Azure Container Service. The Container Service allows you to deploy and manage complex clusters of containers using popular orchestrators such as DC/OS and Swarm. </a:t>
            </a:r>
          </a:p>
          <a:p>
            <a:endParaRPr lang="en-US" baseline="0" dirty="0"/>
          </a:p>
          <a:p>
            <a:r>
              <a:rPr lang="en-US" i="1" baseline="0" dirty="0"/>
              <a:t>Image from: taken by </a:t>
            </a:r>
            <a:r>
              <a:rPr lang="en-US" i="1" baseline="0" dirty="0" err="1"/>
              <a:t>brent</a:t>
            </a:r>
            <a:r>
              <a:rPr lang="en-US" i="1" baseline="0" dirty="0"/>
              <a:t> while in seat 14a on a flight from Tampa to Minneapolis in July of 2016</a:t>
            </a:r>
            <a:endParaRPr lang="en-US" i="1"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40129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Dockerize</a:t>
            </a:r>
            <a:r>
              <a:rPr lang="en-US" dirty="0"/>
              <a:t> it</a:t>
            </a:r>
          </a:p>
          <a:p>
            <a:r>
              <a:rPr lang="en-US" dirty="0"/>
              <a:t>Run it in Docker</a:t>
            </a:r>
          </a:p>
          <a:p>
            <a:r>
              <a:rPr lang="en-US" dirty="0"/>
              <a:t>Push to Docker Hub</a:t>
            </a:r>
          </a:p>
          <a:p>
            <a:r>
              <a:rPr lang="en-US" dirty="0"/>
              <a:t>Switch to VM</a:t>
            </a:r>
          </a:p>
          <a:p>
            <a:r>
              <a:rPr lang="en-US" dirty="0"/>
              <a:t>Pull image from Docker Hub</a:t>
            </a:r>
          </a:p>
          <a:p>
            <a:r>
              <a:rPr lang="en-US" dirty="0"/>
              <a:t>Run on VM</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09243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https://docs.microsoft.com/en-us/azure/service-fabric/service-fabric-containers-overview</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75758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manages container images and instances, while Windows Server Containers/Hyper-V Containers host the Windows Container instances that Docker is managing. The Docker engine and client are required management tooling to deploy Windows Containers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40148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developing</a:t>
            </a:r>
            <a:r>
              <a:rPr lang="en-US" baseline="0" dirty="0"/>
              <a:t> solutions today, the cloud is changing your expectations.</a:t>
            </a:r>
          </a:p>
          <a:p>
            <a:endParaRPr lang="en-US" baseline="0" dirty="0"/>
          </a:p>
          <a:p>
            <a:r>
              <a:rPr lang="en-US" baseline="0" dirty="0"/>
              <a:t>Companies like Netflix, Uber, Skype, </a:t>
            </a:r>
            <a:r>
              <a:rPr lang="en-US" baseline="0" dirty="0" err="1"/>
              <a:t>AirBnB</a:t>
            </a:r>
            <a:r>
              <a:rPr lang="en-US" baseline="0" dirty="0"/>
              <a:t>, and many others are disrupting their respective industries. Even traditional companies like BMW, Ford, NBC, and Alaska Airlines are software companies today.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486040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you’re developing these innovate</a:t>
            </a:r>
            <a:r>
              <a:rPr lang="en-US" baseline="0" dirty="0"/>
              <a:t> &amp; disruptive solutions, what are app </a:t>
            </a:r>
            <a:r>
              <a:rPr lang="en-US" baseline="0" dirty="0" err="1"/>
              <a:t>devs</a:t>
            </a:r>
            <a:r>
              <a:rPr lang="en-US" baseline="0" dirty="0"/>
              <a:t> looking for?</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98926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Hyper-scale – From startup to enterprise</a:t>
            </a:r>
          </a:p>
          <a:p>
            <a:r>
              <a:rPr lang="en-US" dirty="0"/>
              <a:t>Availability – 100% uptime</a:t>
            </a:r>
          </a:p>
          <a:p>
            <a:r>
              <a:rPr lang="en-US" dirty="0"/>
              <a:t>Agility – Deliver just-in-time speed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4597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heard this analogy before, but I’ll go through it quickly because I think it is a good one and still worth repeating.</a:t>
            </a:r>
          </a:p>
        </p:txBody>
      </p:sp>
      <p:sp>
        <p:nvSpPr>
          <p:cNvPr id="4" name="Slide Number Placeholder 3"/>
          <p:cNvSpPr>
            <a:spLocks noGrp="1"/>
          </p:cNvSpPr>
          <p:nvPr>
            <p:ph type="sldNum" sz="quarter" idx="10"/>
          </p:nvPr>
        </p:nvSpPr>
        <p:spPr/>
        <p:txBody>
          <a:bodyPr/>
          <a:lstStyle/>
          <a:p>
            <a:fld id="{B159F813-5AE6-42D9-8D72-24C283CF2029}" type="slidenum">
              <a:rPr lang="en-US" smtClean="0"/>
              <a:t>11</a:t>
            </a:fld>
            <a:endParaRPr lang="en-US"/>
          </a:p>
        </p:txBody>
      </p:sp>
    </p:spTree>
    <p:extLst>
      <p:ext uri="{BB962C8B-B14F-4D97-AF65-F5344CB8AC3E}">
        <p14:creationId xmlns:p14="http://schemas.microsoft.com/office/powerpoint/2010/main" val="30791100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Fast iteration – far quicker to instantiate a container than a VM. For a Windows Server Core host, to spin up a </a:t>
            </a:r>
            <a:r>
              <a:rPr lang="en-US" dirty="0" err="1"/>
              <a:t>NodeJS</a:t>
            </a:r>
            <a:r>
              <a:rPr lang="en-US" dirty="0"/>
              <a:t> application running a Windows Server Container, startup is approximately 1 second, compared with approx. 3.3 seconds for a Hyper-V container. A VM can take about 5 seconds to over 1 minute!! Compare that to a Nano Server host, Windows Server Container comes in at under 600 </a:t>
            </a:r>
            <a:r>
              <a:rPr lang="en-US" dirty="0" err="1"/>
              <a:t>ms</a:t>
            </a:r>
            <a:r>
              <a:rPr lang="en-US" dirty="0"/>
              <a:t> and Hyper-V at 1.75 seconds, while a VM takes about 3 seconds.</a:t>
            </a:r>
          </a:p>
          <a:p>
            <a:endParaRPr lang="en-US" dirty="0"/>
          </a:p>
          <a:p>
            <a:r>
              <a:rPr lang="en-US" dirty="0"/>
              <a:t>Resource Controls – ability to limit CPU and memory to a specific container</a:t>
            </a:r>
          </a:p>
          <a:p>
            <a:endParaRPr lang="en-US" dirty="0"/>
          </a:p>
          <a:p>
            <a:r>
              <a:rPr lang="en-US" dirty="0"/>
              <a:t>Rapid Deployment – Since containers came be initialized so quickly, allows for on-demand compute. For example, AWS Lambda can spin up a new container when a method is invoked (or reuse a container). Containers enable the ability to spin up compute workloads very quickly, execute, and terminate.</a:t>
            </a:r>
          </a:p>
          <a:p>
            <a:endParaRPr lang="en-US" dirty="0"/>
          </a:p>
          <a:p>
            <a:r>
              <a:rPr lang="en-US" dirty="0"/>
              <a:t>Defined State Separation – Since containers are essentially read-only, any state is externalized (file system, external database, etc.)</a:t>
            </a:r>
          </a:p>
          <a:p>
            <a:endParaRPr lang="en-US" dirty="0"/>
          </a:p>
          <a:p>
            <a:r>
              <a:rPr lang="en-US" dirty="0"/>
              <a:t>Immutability – Docker images cannot be changed. Containers have a read/write layer applied. Changes committed to the running container (‘</a:t>
            </a:r>
            <a:r>
              <a:rPr lang="en-US" dirty="0" err="1"/>
              <a:t>docker</a:t>
            </a:r>
            <a:r>
              <a:rPr lang="en-US" dirty="0"/>
              <a:t> commit’) create a new image.</a:t>
            </a:r>
          </a:p>
          <a:p>
            <a:endParaRPr lang="en-US" dirty="0"/>
          </a:p>
          <a:p>
            <a:r>
              <a:rPr lang="en-US" dirty="0"/>
              <a:t>Density – consume less storage space, especially with Windows Server Containers in that they share the OS kernel. Additionally, containers offer the ability to pack more application/solutions into the available hardware, especially with combined with modern orchestration solutions.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674436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Databases - </a:t>
            </a:r>
            <a:r>
              <a:rPr lang="en-US" sz="1200" dirty="0">
                <a:gradFill>
                  <a:gsLst>
                    <a:gs pos="2917">
                      <a:schemeClr val="tx1"/>
                    </a:gs>
                    <a:gs pos="30000">
                      <a:schemeClr val="tx1"/>
                    </a:gs>
                  </a:gsLst>
                  <a:lin ang="5400000" scaled="0"/>
                </a:gradFill>
              </a:rPr>
              <a:t>Data should be saved to a volume mapped to the host. Data is closely tied to the lifetime of the container. Better for dev/test environments where there is a benefit to quickly setting up the database (engine, schema, data, security, etc.), and also a quick teardown.</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75650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Assuming that all goes smoothly, we can start to work with Docker. </a:t>
            </a:r>
          </a:p>
          <a:p>
            <a:endParaRPr lang="en-US" baseline="0" dirty="0"/>
          </a:p>
          <a:p>
            <a:r>
              <a:rPr lang="en-US" baseline="0" dirty="0"/>
              <a:t>The Docker syntax is fairly straight forward. We start with “</a:t>
            </a:r>
            <a:r>
              <a:rPr lang="en-US" baseline="0" dirty="0" err="1"/>
              <a:t>docker</a:t>
            </a:r>
            <a:r>
              <a:rPr lang="en-US" baseline="0" dirty="0"/>
              <a:t>” (the executable we’re call, followed by a noun or verb for what we want to work with. We’ll start with getting a list of the images we have locally, and for that we’ll need a PowerShell of command prompt running with elevated permissions. Since I can’t type, I’ve prepared a PowerShell script that has many of the commands we’ll be using so I’ve already opened it in an elevated PowerShell ISE window. </a:t>
            </a:r>
          </a:p>
          <a:p>
            <a:endParaRPr lang="en-US" baseline="0" dirty="0"/>
          </a:p>
          <a:p>
            <a:r>
              <a:rPr lang="en-US" baseline="0" dirty="0"/>
              <a:t>List – talk about the key columns show. </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418408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list images in local repository</a:t>
            </a:r>
          </a:p>
          <a:p>
            <a:r>
              <a:rPr lang="en-US" dirty="0" err="1"/>
              <a:t>docker</a:t>
            </a:r>
            <a:r>
              <a:rPr lang="en-US" dirty="0"/>
              <a:t> images</a:t>
            </a:r>
          </a:p>
          <a:p>
            <a:endParaRPr lang="en-US" dirty="0"/>
          </a:p>
          <a:p>
            <a:r>
              <a:rPr lang="en-US" dirty="0"/>
              <a:t># get a </a:t>
            </a:r>
            <a:r>
              <a:rPr lang="en-US" dirty="0" err="1"/>
              <a:t>docker</a:t>
            </a:r>
            <a:r>
              <a:rPr lang="en-US" dirty="0"/>
              <a:t> image from </a:t>
            </a:r>
            <a:r>
              <a:rPr lang="en-US" dirty="0" err="1"/>
              <a:t>docker</a:t>
            </a:r>
            <a:r>
              <a:rPr lang="en-US" dirty="0"/>
              <a:t> hub</a:t>
            </a:r>
          </a:p>
          <a:p>
            <a:r>
              <a:rPr lang="en-US" dirty="0" err="1"/>
              <a:t>docker</a:t>
            </a:r>
            <a:r>
              <a:rPr lang="en-US" dirty="0"/>
              <a:t> pull  </a:t>
            </a:r>
            <a:r>
              <a:rPr lang="en-US" dirty="0" err="1"/>
              <a:t>microsoft</a:t>
            </a:r>
            <a:r>
              <a:rPr lang="en-US" dirty="0"/>
              <a:t>/</a:t>
            </a:r>
            <a:r>
              <a:rPr lang="en-US" dirty="0" err="1"/>
              <a:t>dotnet:nanoserver-runtime</a:t>
            </a:r>
            <a:endParaRPr lang="en-US" dirty="0"/>
          </a:p>
          <a:p>
            <a:endParaRPr lang="en-US" dirty="0"/>
          </a:p>
          <a:p>
            <a:r>
              <a:rPr lang="en-US" dirty="0"/>
              <a:t># remove a local image</a:t>
            </a:r>
          </a:p>
          <a:p>
            <a:r>
              <a:rPr lang="en-US" dirty="0" err="1"/>
              <a:t>docker</a:t>
            </a:r>
            <a:r>
              <a:rPr lang="en-US" dirty="0"/>
              <a:t> </a:t>
            </a:r>
            <a:r>
              <a:rPr lang="en-US" dirty="0" err="1"/>
              <a:t>rmi</a:t>
            </a:r>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9447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813018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screenshots here – backup option if stuff blows up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5728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 The only way to have true isolation across processes is to use a VM or a Hyper-V container.  If an exploit to the Linux C-groups implementation emerged (or the Windows Container implementation) then it would be possible to compromise across container boundaries.   If you’re running in a VM you have a separate kernel and memory mapped virtually by the Hypervisor which prevents these types of attacks.</a:t>
            </a:r>
          </a:p>
        </p:txBody>
      </p:sp>
      <p:sp>
        <p:nvSpPr>
          <p:cNvPr id="4" name="Slide Number Placeholder 3"/>
          <p:cNvSpPr>
            <a:spLocks noGrp="1"/>
          </p:cNvSpPr>
          <p:nvPr>
            <p:ph type="sldNum" sz="quarter" idx="10"/>
          </p:nvPr>
        </p:nvSpPr>
        <p:spPr/>
        <p:txBody>
          <a:bodyPr/>
          <a:lstStyle/>
          <a:p>
            <a:fld id="{B159F813-5AE6-42D9-8D72-24C283CF2029}" type="slidenum">
              <a:rPr lang="en-US" smtClean="0"/>
              <a:t>13</a:t>
            </a:fld>
            <a:endParaRPr lang="en-US"/>
          </a:p>
        </p:txBody>
      </p:sp>
    </p:spTree>
    <p:extLst>
      <p:ext uri="{BB962C8B-B14F-4D97-AF65-F5344CB8AC3E}">
        <p14:creationId xmlns:p14="http://schemas.microsoft.com/office/powerpoint/2010/main" val="1416053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Nano Server centers</a:t>
            </a:r>
            <a:r>
              <a:rPr lang="en-US" baseline="0" dirty="0"/>
              <a:t> around the concept of “just enough OS”. Its been striped of as many dependencies as possible and optimized for next-gen applications and containers. </a:t>
            </a:r>
          </a:p>
          <a:p>
            <a:endParaRPr lang="en-US" baseline="0" dirty="0"/>
          </a:p>
          <a:p>
            <a:r>
              <a:rPr lang="en-US" b="1" baseline="0" dirty="0"/>
              <a:t>#click (show first column)</a:t>
            </a:r>
            <a:endParaRPr lang="en-US" baseline="0" dirty="0"/>
          </a:p>
          <a:p>
            <a:r>
              <a:rPr lang="en-US" baseline="0" dirty="0"/>
              <a:t>This gives you higher density and fewer patches while also reducing the attack footprint by removing unnecessary services. A secure, minimal environment for running applications. Its about 400mb on disk with no extra roles/features added. It is 64bit only. </a:t>
            </a:r>
          </a:p>
          <a:p>
            <a:endParaRPr lang="en-US" baseline="0" dirty="0"/>
          </a:p>
          <a:p>
            <a:r>
              <a:rPr lang="en-US" b="1" baseline="0" dirty="0"/>
              <a:t>#click (show second column)</a:t>
            </a:r>
            <a:endParaRPr lang="en-US" baseline="0" dirty="0"/>
          </a:p>
          <a:p>
            <a:r>
              <a:rPr lang="en-US" baseline="0" dirty="0"/>
              <a:t>Further up “the stack” is Server Core where you can run traditional workloads or container based applications. </a:t>
            </a:r>
          </a:p>
          <a:p>
            <a:endParaRPr lang="en-US" baseline="0" dirty="0"/>
          </a:p>
          <a:p>
            <a:r>
              <a:rPr lang="en-US" b="1" baseline="0" dirty="0"/>
              <a:t>#click (show third column)</a:t>
            </a:r>
            <a:endParaRPr lang="en-US" baseline="0" dirty="0"/>
          </a:p>
          <a:p>
            <a:r>
              <a:rPr lang="en-US" baseline="0" dirty="0"/>
              <a:t>And finally is the “full GUI” server with a desktop experience where you can host applications that require a GUI experience or perhaps need to host remote desktop services. </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058"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604058"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722C50E-AC3C-4F38-BF72-3EC090A65D52}"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85016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9254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87326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5"/>
            <a:ext cx="11151917" cy="747897"/>
          </a:xfrm>
        </p:spPr>
        <p:txBody>
          <a:bodyPr/>
          <a:lstStyle>
            <a:lvl1pPr algn="l" defTabSz="914066" rtl="0" eaLnBrk="1" latinLnBrk="0" hangingPunct="1">
              <a:lnSpc>
                <a:spcPct val="90000"/>
              </a:lnSpc>
              <a:spcBef>
                <a:spcPct val="0"/>
              </a:spcBef>
              <a:buNone/>
              <a:defRPr lang="en-US" sz="5399"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4" name="Content Placeholder 3"/>
          <p:cNvSpPr>
            <a:spLocks noGrp="1"/>
          </p:cNvSpPr>
          <p:nvPr>
            <p:ph sz="quarter" idx="10"/>
          </p:nvPr>
        </p:nvSpPr>
        <p:spPr>
          <a:xfrm>
            <a:off x="519248" y="1463676"/>
            <a:ext cx="11158587" cy="2055306"/>
          </a:xfrm>
        </p:spPr>
        <p:txBody>
          <a:bodyPr>
            <a:spAutoFit/>
          </a:bodyPr>
          <a:lstStyle>
            <a:lvl1pPr marL="0" indent="0">
              <a:buFontTx/>
              <a:buNone/>
              <a:defRPr/>
            </a:lvl1pPr>
            <a:lvl2pPr marL="460226" indent="0">
              <a:buFontTx/>
              <a:buNone/>
              <a:defRPr/>
            </a:lvl2pPr>
            <a:lvl3pPr marL="914104" indent="0">
              <a:buFontTx/>
              <a:buNone/>
              <a:defRPr/>
            </a:lvl3pPr>
            <a:lvl4pPr marL="1369568" indent="0">
              <a:buFontTx/>
              <a:buNone/>
              <a:defRPr/>
            </a:lvl4pPr>
            <a:lvl5pPr marL="1836141"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165673"/>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7429582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6"/>
            </a:lvl1pPr>
          </a:lstStyle>
          <a:p>
            <a:r>
              <a:rPr lang="en-US" dirty="0"/>
              <a:t>Video</a:t>
            </a:r>
          </a:p>
        </p:txBody>
      </p:sp>
    </p:spTree>
    <p:extLst>
      <p:ext uri="{BB962C8B-B14F-4D97-AF65-F5344CB8AC3E}">
        <p14:creationId xmlns:p14="http://schemas.microsoft.com/office/powerpoint/2010/main" val="49482391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5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6"/>
            </a:lvl1pPr>
          </a:lstStyle>
          <a:p>
            <a:r>
              <a:rPr lang="en-US" dirty="0"/>
              <a:t>Demo</a:t>
            </a:r>
          </a:p>
        </p:txBody>
      </p:sp>
    </p:spTree>
    <p:extLst>
      <p:ext uri="{BB962C8B-B14F-4D97-AF65-F5344CB8AC3E}">
        <p14:creationId xmlns:p14="http://schemas.microsoft.com/office/powerpoint/2010/main" val="163713724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39"/>
            <a:ext cx="11034445" cy="2387600"/>
          </a:xfrm>
        </p:spPr>
        <p:txBody>
          <a:bodyPr anchor="b">
            <a:noAutofit/>
          </a:bodyPr>
          <a:lstStyle>
            <a:lvl1pPr algn="l">
              <a:defRPr sz="23893">
                <a:solidFill>
                  <a:schemeClr val="bg1"/>
                </a:solidFill>
              </a:defRPr>
            </a:lvl1pPr>
          </a:lstStyle>
          <a:p>
            <a:r>
              <a:rPr lang="en-US" dirty="0"/>
              <a:t>web</a:t>
            </a:r>
          </a:p>
        </p:txBody>
      </p:sp>
    </p:spTree>
    <p:extLst>
      <p:ext uri="{BB962C8B-B14F-4D97-AF65-F5344CB8AC3E}">
        <p14:creationId xmlns:p14="http://schemas.microsoft.com/office/powerpoint/2010/main" val="141267437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9"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1999"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35831737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9" y="416497"/>
            <a:ext cx="11079822" cy="922110"/>
          </a:xfrm>
        </p:spPr>
        <p:txBody>
          <a:bodyPr>
            <a:normAutofit/>
          </a:bodyPr>
          <a:lstStyle>
            <a:lvl1pPr>
              <a:defRPr sz="4399"/>
            </a:lvl1pPr>
          </a:lstStyle>
          <a:p>
            <a:r>
              <a:rPr lang="en-US"/>
              <a:t>Click to edit Master title style</a:t>
            </a:r>
          </a:p>
        </p:txBody>
      </p:sp>
    </p:spTree>
    <p:extLst>
      <p:ext uri="{BB962C8B-B14F-4D97-AF65-F5344CB8AC3E}">
        <p14:creationId xmlns:p14="http://schemas.microsoft.com/office/powerpoint/2010/main" val="179373167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602" y="193596"/>
            <a:ext cx="9860610" cy="720807"/>
          </a:xfrm>
          <a:noFill/>
        </p:spPr>
        <p:txBody>
          <a:bodyPr lIns="143407" tIns="89629" rIns="143407" bIns="89629" anchor="t" anchorCtr="0">
            <a:normAutofit/>
          </a:bodyPr>
          <a:lstStyle>
            <a:lvl1pPr>
              <a:defRPr sz="3999" spc="-98" baseline="0">
                <a:solidFill>
                  <a:srgbClr val="00B0F0"/>
                </a:solidFill>
              </a:defRPr>
            </a:lvl1pPr>
          </a:lstStyle>
          <a:p>
            <a:r>
              <a:rPr lang="en-US" dirty="0"/>
              <a:t>Presentation title</a:t>
            </a:r>
          </a:p>
        </p:txBody>
      </p:sp>
      <p:grpSp>
        <p:nvGrpSpPr>
          <p:cNvPr id="28" name="Group 27"/>
          <p:cNvGrpSpPr/>
          <p:nvPr userDrawn="1"/>
        </p:nvGrpSpPr>
        <p:grpSpPr>
          <a:xfrm>
            <a:off x="278570" y="1101812"/>
            <a:ext cx="11619406"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defTabSz="914126"/>
              <a:endParaRPr lang="en-US" sz="1200" dirty="0" err="1">
                <a:solidFill>
                  <a:srgbClr val="FFFFFF"/>
                </a:solidFill>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957995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0" baseline="0">
                <a:latin typeface="+mn-lt"/>
              </a:defRPr>
            </a:lvl1pPr>
          </a:lstStyle>
          <a:p>
            <a:pPr lvl="0"/>
            <a:r>
              <a:rPr lang="en-US" dirty="0"/>
              <a:t>Click to edit Master text styles</a:t>
            </a:r>
          </a:p>
        </p:txBody>
      </p:sp>
      <p:sp>
        <p:nvSpPr>
          <p:cNvPr id="2" name="Title 1"/>
          <p:cNvSpPr>
            <a:spLocks noGrp="1"/>
          </p:cNvSpPr>
          <p:nvPr>
            <p:ph type="title"/>
          </p:nvPr>
        </p:nvSpPr>
        <p:spPr>
          <a:xfrm>
            <a:off x="269240" y="2084173"/>
            <a:ext cx="11653522" cy="894996"/>
          </a:xfrm>
        </p:spPr>
        <p:txBody>
          <a:bodyPr/>
          <a:lstStyle>
            <a:lvl1pPr>
              <a:defRPr sz="5292"/>
            </a:lvl1pPr>
          </a:lstStyle>
          <a:p>
            <a:r>
              <a:rPr lang="en-US" dirty="0"/>
              <a:t>Click to edit Master title style</a:t>
            </a:r>
          </a:p>
        </p:txBody>
      </p:sp>
    </p:spTree>
    <p:extLst>
      <p:ext uri="{BB962C8B-B14F-4D97-AF65-F5344CB8AC3E}">
        <p14:creationId xmlns:p14="http://schemas.microsoft.com/office/powerpoint/2010/main" val="2523809268"/>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4" name="Content Placeholder 3"/>
          <p:cNvSpPr>
            <a:spLocks noGrp="1"/>
          </p:cNvSpPr>
          <p:nvPr>
            <p:ph sz="quarter" idx="10"/>
          </p:nvPr>
        </p:nvSpPr>
        <p:spPr>
          <a:xfrm>
            <a:off x="519248" y="1463676"/>
            <a:ext cx="11158586" cy="2343206"/>
          </a:xfrm>
        </p:spPr>
        <p:txBody>
          <a:bodyPr>
            <a:spAutoFit/>
          </a:bodyPr>
          <a:lstStyle>
            <a:lvl1pPr marL="0" indent="0">
              <a:buFontTx/>
              <a:buNone/>
              <a:defRPr/>
            </a:lvl1pPr>
            <a:lvl2pPr marL="460237" indent="0">
              <a:buFontTx/>
              <a:buNone/>
              <a:defRPr/>
            </a:lvl2pPr>
            <a:lvl3pPr marL="914126" indent="0">
              <a:buFontTx/>
              <a:buNone/>
              <a:defRPr/>
            </a:lvl3pPr>
            <a:lvl4pPr marL="1369602" indent="0">
              <a:buFontTx/>
              <a:buNone/>
              <a:defRPr/>
            </a:lvl4pPr>
            <a:lvl5pPr marL="1836187"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192480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37229398"/>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3251633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9863214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1663940"/>
            <a:ext cx="10757098" cy="4902995"/>
          </a:xfrm>
        </p:spPr>
        <p:txBody>
          <a:bodyPr/>
          <a:lstStyle>
            <a:lvl1pPr>
              <a:defRPr sz="2548">
                <a:gradFill>
                  <a:gsLst>
                    <a:gs pos="1250">
                      <a:schemeClr val="tx1"/>
                    </a:gs>
                    <a:gs pos="100000">
                      <a:schemeClr val="tx1"/>
                    </a:gs>
                  </a:gsLst>
                  <a:lin ang="5400000" scaled="0"/>
                </a:gradFill>
                <a:latin typeface="+mn-lt"/>
              </a:defRPr>
            </a:lvl1pPr>
            <a:lvl2pPr>
              <a:defRPr sz="2352"/>
            </a:lvl2pPr>
            <a:lvl3pPr>
              <a:defRPr sz="1960"/>
            </a:lvl3pPr>
            <a:lvl4pPr>
              <a:defRPr sz="1764"/>
            </a:lvl4pPr>
            <a:lvl5pPr>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22683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3_Section Header">
    <p:bg>
      <p:bgPr>
        <a:solidFill>
          <a:srgbClr val="68217A"/>
        </a:solidFill>
        <a:effectLst/>
      </p:bgPr>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09600" y="3188923"/>
            <a:ext cx="11334751" cy="1756057"/>
          </a:xfrm>
          <a:prstGeom prst="rect">
            <a:avLst/>
          </a:prstGeom>
        </p:spPr>
        <p:txBody>
          <a:bodyPr/>
          <a:lstStyle>
            <a:lvl1pPr>
              <a:defRPr sz="9997">
                <a:solidFill>
                  <a:schemeClr val="bg1"/>
                </a:solidFill>
                <a:latin typeface="Segoe UI Light" panose="020B0502040204020203" pitchFamily="34" charset="0"/>
                <a:cs typeface="Segoe UI Light" panose="020B0502040204020203" pitchFamily="34" charset="0"/>
              </a:defRPr>
            </a:lvl1pPr>
          </a:lstStyle>
          <a:p>
            <a:r>
              <a:rPr lang="en-US" dirty="0"/>
              <a:t>Click to edit title</a:t>
            </a:r>
          </a:p>
        </p:txBody>
      </p:sp>
      <p:sp>
        <p:nvSpPr>
          <p:cNvPr id="11" name="Rectangle 10"/>
          <p:cNvSpPr/>
          <p:nvPr userDrawn="1"/>
        </p:nvSpPr>
        <p:spPr>
          <a:xfrm>
            <a:off x="6281804" y="835656"/>
            <a:ext cx="1409621" cy="1314375"/>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4"/>
            <a:endParaRPr lang="en-US" sz="1799">
              <a:solidFill>
                <a:srgbClr val="FFFFFF"/>
              </a:solidFill>
            </a:endParaRPr>
          </a:p>
        </p:txBody>
      </p:sp>
    </p:spTree>
    <p:extLst>
      <p:ext uri="{BB962C8B-B14F-4D97-AF65-F5344CB8AC3E}">
        <p14:creationId xmlns:p14="http://schemas.microsoft.com/office/powerpoint/2010/main" val="107267593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rgbClr val="00188F"/>
                </a:solidFill>
              </a:defRPr>
            </a:lvl1pPr>
            <a:lvl2pPr marL="0" indent="0">
              <a:buFontTx/>
              <a:buNone/>
              <a:defRPr sz="1961"/>
            </a:lvl2pPr>
            <a:lvl3pPr marL="224068" indent="0">
              <a:buNone/>
              <a:defRPr/>
            </a:lvl3pPr>
            <a:lvl4pPr marL="448135" indent="0">
              <a:buNone/>
              <a:defRPr/>
            </a:lvl4pPr>
            <a:lvl5pPr marL="67220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548187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7123218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55" tIns="38082" rIns="76155" bIns="38082" numCol="1" rtlCol="0" anchor="ctr" anchorCtr="0" compatLnSpc="1">
            <a:prstTxWarp prst="textNoShape">
              <a:avLst/>
            </a:prstTxWarp>
          </a:bodyPr>
          <a:lstStyle/>
          <a:p>
            <a:pPr marL="0" marR="0" lvl="0" indent="0" algn="ctr" defTabSz="761310" rtl="0" eaLnBrk="1" fontAlgn="auto" latinLnBrk="0" hangingPunct="1">
              <a:lnSpc>
                <a:spcPct val="100000"/>
              </a:lnSpc>
              <a:spcBef>
                <a:spcPts val="0"/>
              </a:spcBef>
              <a:spcAft>
                <a:spcPts val="0"/>
              </a:spcAft>
              <a:buClrTx/>
              <a:buSzTx/>
              <a:buFontTx/>
              <a:buNone/>
              <a:tabLst/>
              <a:defRPr/>
            </a:pPr>
            <a:endParaRPr kumimoji="0" lang="en-US" sz="17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743843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2250104"/>
          </a:xfrm>
        </p:spPr>
        <p:txBody>
          <a:bodyPr>
            <a:spAutoFit/>
          </a:bodyPr>
          <a:lstStyle>
            <a:lvl1pPr marL="0" indent="0">
              <a:buClr>
                <a:schemeClr val="bg1"/>
              </a:buClr>
              <a:buFontTx/>
              <a:buNone/>
              <a:defRPr>
                <a:solidFill>
                  <a:srgbClr val="0072C6"/>
                </a:solidFill>
              </a:defRPr>
            </a:lvl1pPr>
            <a:lvl2pPr marL="572058" indent="-236285">
              <a:buClr>
                <a:schemeClr val="bg1"/>
              </a:buClr>
              <a:buFont typeface="Symbol" panose="05050102010706020507" pitchFamily="18" charset="2"/>
              <a:buChar char="-"/>
              <a:defRPr/>
            </a:lvl2pPr>
            <a:lvl3pPr marL="783471" indent="-223849">
              <a:buClr>
                <a:schemeClr val="bg1"/>
              </a:buClr>
              <a:buFont typeface="Segoe UI" panose="020B0502040204020203" pitchFamily="34" charset="0"/>
              <a:buChar char="&gt;"/>
              <a:defRPr sz="2350"/>
            </a:lvl3pPr>
            <a:lvl4pPr marL="1007319" indent="-223849">
              <a:buClr>
                <a:schemeClr val="bg1"/>
              </a:buClr>
              <a:buFont typeface="Segoe UI" panose="020B0502040204020203" pitchFamily="34" charset="0"/>
              <a:buChar char="-"/>
              <a:defRPr sz="1959"/>
            </a:lvl4pPr>
            <a:lvl5pPr marL="1231168" indent="-223849">
              <a:buClr>
                <a:schemeClr val="bg1"/>
              </a:buClr>
              <a:buFont typeface="Arial" panose="020B0604020202020204" pitchFamily="34" charset="0"/>
              <a:buChar char="•"/>
              <a:defRPr sz="195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66378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638782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5672058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41522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796569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extLst>
                <a:ext uri="{28A0092B-C50C-407E-A947-70E740481C1C}">
                  <a14:useLocalDpi xmlns:a14="http://schemas.microsoft.com/office/drawing/2010/main" val="0"/>
                </a:ext>
              </a:extLst>
            </a:blip>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5738930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2362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0635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auto">
          <a:xfrm>
            <a:off x="0" y="0"/>
            <a:ext cx="12191999" cy="11973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baseline="0">
                <a:solidFill>
                  <a:schemeClr val="bg1"/>
                </a:solidFill>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847581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16745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15811389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50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Gray diagra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465223" y="1928037"/>
            <a:ext cx="6743528" cy="4601101"/>
          </a:xfrm>
          <a:prstGeom prst="rect">
            <a:avLst/>
          </a:prstGeom>
          <a:solidFill>
            <a:srgbClr val="FFFFFF">
              <a:lumMod val="95000"/>
            </a:srgbClr>
          </a:solidFill>
          <a:ln w="63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330" rtl="0"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sp>
        <p:nvSpPr>
          <p:cNvPr id="7" name="Text Placeholder 6"/>
          <p:cNvSpPr>
            <a:spLocks noGrp="1"/>
          </p:cNvSpPr>
          <p:nvPr>
            <p:ph type="body" sz="quarter" idx="11"/>
          </p:nvPr>
        </p:nvSpPr>
        <p:spPr>
          <a:xfrm>
            <a:off x="7457933" y="1956555"/>
            <a:ext cx="4045743" cy="4572582"/>
          </a:xfrm>
        </p:spPr>
        <p:txBody>
          <a:bodyPr>
            <a:normAutofit/>
          </a:bodyPr>
          <a:lstStyle>
            <a:lvl1pPr>
              <a:buClr>
                <a:srgbClr val="0078D7"/>
              </a:buClr>
              <a:defRPr sz="2400"/>
            </a:lvl1pPr>
            <a:lvl2pPr>
              <a:buClr>
                <a:srgbClr val="0078D7"/>
              </a:buClr>
              <a:defRPr sz="1800"/>
            </a:lvl2pPr>
            <a:lvl3pPr>
              <a:buClr>
                <a:srgbClr val="0078D7"/>
              </a:buClr>
              <a:defRPr sz="1600"/>
            </a:lvl3pPr>
            <a:lvl4pPr>
              <a:buClr>
                <a:srgbClr val="0078D7"/>
              </a:buClr>
              <a:defRPr sz="1400"/>
            </a:lvl4pPr>
            <a:lvl5pPr>
              <a:buClr>
                <a:srgbClr val="0078D7"/>
              </a:buCl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244075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ue left bulleted">
    <p:spTree>
      <p:nvGrpSpPr>
        <p:cNvPr id="1" name=""/>
        <p:cNvGrpSpPr/>
        <p:nvPr/>
      </p:nvGrpSpPr>
      <p:grpSpPr>
        <a:xfrm>
          <a:off x="0" y="0"/>
          <a:ext cx="0" cy="0"/>
          <a:chOff x="0" y="0"/>
          <a:chExt cx="0" cy="0"/>
        </a:xfrm>
      </p:grpSpPr>
      <p:sp>
        <p:nvSpPr>
          <p:cNvPr id="4" name="Rectangle 3"/>
          <p:cNvSpPr>
            <a:spLocks noChangeAspect="1"/>
          </p:cNvSpPr>
          <p:nvPr userDrawn="1"/>
        </p:nvSpPr>
        <p:spPr bwMode="auto">
          <a:xfrm>
            <a:off x="1" y="0"/>
            <a:ext cx="5647787" cy="6858000"/>
          </a:xfrm>
          <a:prstGeom prst="rect">
            <a:avLst/>
          </a:prstGeom>
          <a:solidFill>
            <a:srgbClr val="0078D7"/>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811" rIns="0" bIns="46630" numCol="1" rtlCol="0" anchor="t"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p:cNvSpPr>
            <a:spLocks noGrp="1"/>
          </p:cNvSpPr>
          <p:nvPr>
            <p:ph type="title"/>
          </p:nvPr>
        </p:nvSpPr>
        <p:spPr>
          <a:xfrm>
            <a:off x="325130" y="310848"/>
            <a:ext cx="5173253" cy="1644227"/>
          </a:xfrm>
        </p:spPr>
        <p:txBody>
          <a:bodyPr anchor="t"/>
          <a:lstStyle>
            <a:lvl1pPr>
              <a:defRPr sz="4800">
                <a:solidFill>
                  <a:schemeClr val="bg1"/>
                </a:solidFill>
              </a:defRPr>
            </a:lvl1pPr>
          </a:lstStyle>
          <a:p>
            <a:r>
              <a:rPr lang="en-US" dirty="0"/>
              <a:t>Click to edit Master title style</a:t>
            </a:r>
          </a:p>
        </p:txBody>
      </p:sp>
      <p:sp>
        <p:nvSpPr>
          <p:cNvPr id="7" name="Text Placeholder 6"/>
          <p:cNvSpPr>
            <a:spLocks noGrp="1"/>
          </p:cNvSpPr>
          <p:nvPr>
            <p:ph type="body" sz="quarter" idx="10"/>
          </p:nvPr>
        </p:nvSpPr>
        <p:spPr>
          <a:xfrm>
            <a:off x="7180973" y="901129"/>
            <a:ext cx="4272176" cy="1813189"/>
          </a:xfrm>
        </p:spPr>
        <p:txBody>
          <a:bodyPr/>
          <a:lstStyle>
            <a:lvl1pPr>
              <a:buClr>
                <a:srgbClr val="0078D7"/>
              </a:buClr>
              <a:defRPr sz="2800"/>
            </a:lvl1pPr>
            <a:lvl2pPr>
              <a:buClr>
                <a:srgbClr val="0078D7"/>
              </a:buClr>
              <a:defRPr sz="2000"/>
            </a:lvl2pPr>
            <a:lvl3pPr>
              <a:buClr>
                <a:srgbClr val="0078D7"/>
              </a:buClr>
              <a:defRPr sz="1800"/>
            </a:lvl3pPr>
            <a:lvl4pPr>
              <a:buClr>
                <a:srgbClr val="0078D7"/>
              </a:buClr>
              <a:defRPr sz="1600"/>
            </a:lvl4pPr>
            <a:lvl5pPr>
              <a:buClr>
                <a:srgbClr val="0078D7"/>
              </a:buCl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264332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5"/>
            <a:ext cx="11151917" cy="747897"/>
          </a:xfrm>
        </p:spPr>
        <p:txBody>
          <a:bodyPr/>
          <a:lstStyle>
            <a:lvl1pPr algn="l" defTabSz="914066" rtl="0" eaLnBrk="1" latinLnBrk="0" hangingPunct="1">
              <a:lnSpc>
                <a:spcPct val="90000"/>
              </a:lnSpc>
              <a:spcBef>
                <a:spcPct val="0"/>
              </a:spcBef>
              <a:buNone/>
              <a:defRPr lang="en-US" sz="5399"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4" name="Content Placeholder 3"/>
          <p:cNvSpPr>
            <a:spLocks noGrp="1"/>
          </p:cNvSpPr>
          <p:nvPr>
            <p:ph sz="quarter" idx="10"/>
          </p:nvPr>
        </p:nvSpPr>
        <p:spPr>
          <a:xfrm>
            <a:off x="519248" y="1463676"/>
            <a:ext cx="11158587" cy="2055306"/>
          </a:xfrm>
        </p:spPr>
        <p:txBody>
          <a:bodyPr>
            <a:spAutoFit/>
          </a:bodyPr>
          <a:lstStyle>
            <a:lvl1pPr marL="0" indent="0">
              <a:buFontTx/>
              <a:buNone/>
              <a:defRPr/>
            </a:lvl1pPr>
            <a:lvl2pPr marL="460226" indent="0">
              <a:buFontTx/>
              <a:buNone/>
              <a:defRPr/>
            </a:lvl2pPr>
            <a:lvl3pPr marL="914104" indent="0">
              <a:buFontTx/>
              <a:buNone/>
              <a:defRPr/>
            </a:lvl3pPr>
            <a:lvl4pPr marL="1369568" indent="0">
              <a:buFontTx/>
              <a:buNone/>
              <a:defRPr/>
            </a:lvl4pPr>
            <a:lvl5pPr marL="1836141"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642540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3093336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6"/>
            </a:lvl1pPr>
          </a:lstStyle>
          <a:p>
            <a:r>
              <a:rPr lang="en-US" dirty="0"/>
              <a:t>Video</a:t>
            </a:r>
          </a:p>
        </p:txBody>
      </p:sp>
    </p:spTree>
    <p:extLst>
      <p:ext uri="{BB962C8B-B14F-4D97-AF65-F5344CB8AC3E}">
        <p14:creationId xmlns:p14="http://schemas.microsoft.com/office/powerpoint/2010/main" val="36604321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5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6"/>
            </a:lvl1pPr>
          </a:lstStyle>
          <a:p>
            <a:r>
              <a:rPr lang="en-US" dirty="0"/>
              <a:t>Demo</a:t>
            </a:r>
          </a:p>
        </p:txBody>
      </p:sp>
    </p:spTree>
    <p:extLst>
      <p:ext uri="{BB962C8B-B14F-4D97-AF65-F5344CB8AC3E}">
        <p14:creationId xmlns:p14="http://schemas.microsoft.com/office/powerpoint/2010/main" val="158549386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39"/>
            <a:ext cx="11034445" cy="2387600"/>
          </a:xfrm>
        </p:spPr>
        <p:txBody>
          <a:bodyPr anchor="b">
            <a:noAutofit/>
          </a:bodyPr>
          <a:lstStyle>
            <a:lvl1pPr algn="l">
              <a:defRPr sz="23893">
                <a:solidFill>
                  <a:schemeClr val="bg1"/>
                </a:solidFill>
              </a:defRPr>
            </a:lvl1pPr>
          </a:lstStyle>
          <a:p>
            <a:r>
              <a:rPr lang="en-US" dirty="0"/>
              <a:t>web</a:t>
            </a:r>
          </a:p>
        </p:txBody>
      </p:sp>
    </p:spTree>
    <p:extLst>
      <p:ext uri="{BB962C8B-B14F-4D97-AF65-F5344CB8AC3E}">
        <p14:creationId xmlns:p14="http://schemas.microsoft.com/office/powerpoint/2010/main" val="317935885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9"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1999"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358156601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03631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9" y="416497"/>
            <a:ext cx="11079822" cy="922110"/>
          </a:xfrm>
        </p:spPr>
        <p:txBody>
          <a:bodyPr>
            <a:normAutofit/>
          </a:bodyPr>
          <a:lstStyle>
            <a:lvl1pPr>
              <a:defRPr sz="4399"/>
            </a:lvl1pPr>
          </a:lstStyle>
          <a:p>
            <a:r>
              <a:rPr lang="en-US"/>
              <a:t>Click to edit Master title style</a:t>
            </a:r>
          </a:p>
        </p:txBody>
      </p:sp>
    </p:spTree>
    <p:extLst>
      <p:ext uri="{BB962C8B-B14F-4D97-AF65-F5344CB8AC3E}">
        <p14:creationId xmlns:p14="http://schemas.microsoft.com/office/powerpoint/2010/main" val="290375028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602" y="193596"/>
            <a:ext cx="9860610" cy="720807"/>
          </a:xfrm>
          <a:noFill/>
        </p:spPr>
        <p:txBody>
          <a:bodyPr lIns="143407" tIns="89629" rIns="143407" bIns="89629" anchor="t" anchorCtr="0">
            <a:normAutofit/>
          </a:bodyPr>
          <a:lstStyle>
            <a:lvl1pPr>
              <a:defRPr sz="3999" spc="-98" baseline="0">
                <a:solidFill>
                  <a:srgbClr val="00B0F0"/>
                </a:solidFill>
              </a:defRPr>
            </a:lvl1pPr>
          </a:lstStyle>
          <a:p>
            <a:r>
              <a:rPr lang="en-US" dirty="0"/>
              <a:t>Presentation title</a:t>
            </a:r>
          </a:p>
        </p:txBody>
      </p:sp>
      <p:grpSp>
        <p:nvGrpSpPr>
          <p:cNvPr id="28" name="Group 27"/>
          <p:cNvGrpSpPr/>
          <p:nvPr userDrawn="1"/>
        </p:nvGrpSpPr>
        <p:grpSpPr>
          <a:xfrm>
            <a:off x="278570" y="1101812"/>
            <a:ext cx="11619406"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defTabSz="914126"/>
              <a:endParaRPr lang="en-US" sz="1200" dirty="0" err="1">
                <a:solidFill>
                  <a:srgbClr val="FFFFFF"/>
                </a:solidFill>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7576578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0" baseline="0">
                <a:latin typeface="+mn-lt"/>
              </a:defRPr>
            </a:lvl1pPr>
          </a:lstStyle>
          <a:p>
            <a:pPr lvl="0"/>
            <a:r>
              <a:rPr lang="en-US" dirty="0"/>
              <a:t>Click to edit Master text styles</a:t>
            </a:r>
          </a:p>
        </p:txBody>
      </p:sp>
      <p:sp>
        <p:nvSpPr>
          <p:cNvPr id="2" name="Title 1"/>
          <p:cNvSpPr>
            <a:spLocks noGrp="1"/>
          </p:cNvSpPr>
          <p:nvPr>
            <p:ph type="title"/>
          </p:nvPr>
        </p:nvSpPr>
        <p:spPr>
          <a:xfrm>
            <a:off x="269240" y="2084173"/>
            <a:ext cx="11653522" cy="894996"/>
          </a:xfrm>
        </p:spPr>
        <p:txBody>
          <a:bodyPr/>
          <a:lstStyle>
            <a:lvl1pPr>
              <a:defRPr sz="5292"/>
            </a:lvl1pPr>
          </a:lstStyle>
          <a:p>
            <a:r>
              <a:rPr lang="en-US" dirty="0"/>
              <a:t>Click to edit Master title style</a:t>
            </a:r>
          </a:p>
        </p:txBody>
      </p:sp>
    </p:spTree>
    <p:extLst>
      <p:ext uri="{BB962C8B-B14F-4D97-AF65-F5344CB8AC3E}">
        <p14:creationId xmlns:p14="http://schemas.microsoft.com/office/powerpoint/2010/main" val="40171121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4" name="Content Placeholder 3"/>
          <p:cNvSpPr>
            <a:spLocks noGrp="1"/>
          </p:cNvSpPr>
          <p:nvPr>
            <p:ph sz="quarter" idx="10"/>
          </p:nvPr>
        </p:nvSpPr>
        <p:spPr>
          <a:xfrm>
            <a:off x="519248" y="1463676"/>
            <a:ext cx="11158586" cy="2343206"/>
          </a:xfrm>
        </p:spPr>
        <p:txBody>
          <a:bodyPr>
            <a:spAutoFit/>
          </a:bodyPr>
          <a:lstStyle>
            <a:lvl1pPr marL="0" indent="0">
              <a:buFontTx/>
              <a:buNone/>
              <a:defRPr/>
            </a:lvl1pPr>
            <a:lvl2pPr marL="460237" indent="0">
              <a:buFontTx/>
              <a:buNone/>
              <a:defRPr/>
            </a:lvl2pPr>
            <a:lvl3pPr marL="914126" indent="0">
              <a:buFontTx/>
              <a:buNone/>
              <a:defRPr/>
            </a:lvl3pPr>
            <a:lvl4pPr marL="1369602" indent="0">
              <a:buFontTx/>
              <a:buNone/>
              <a:defRPr/>
            </a:lvl4pPr>
            <a:lvl5pPr marL="1836187"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071482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010289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7924030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1663940"/>
            <a:ext cx="10757098" cy="4902995"/>
          </a:xfrm>
        </p:spPr>
        <p:txBody>
          <a:bodyPr/>
          <a:lstStyle>
            <a:lvl1pPr>
              <a:defRPr sz="2548">
                <a:gradFill>
                  <a:gsLst>
                    <a:gs pos="1250">
                      <a:schemeClr val="tx1"/>
                    </a:gs>
                    <a:gs pos="100000">
                      <a:schemeClr val="tx1"/>
                    </a:gs>
                  </a:gsLst>
                  <a:lin ang="5400000" scaled="0"/>
                </a:gradFill>
                <a:latin typeface="+mn-lt"/>
              </a:defRPr>
            </a:lvl1pPr>
            <a:lvl2pPr>
              <a:defRPr sz="2352"/>
            </a:lvl2pPr>
            <a:lvl3pPr>
              <a:defRPr sz="1960"/>
            </a:lvl3pPr>
            <a:lvl4pPr>
              <a:defRPr sz="1764"/>
            </a:lvl4pPr>
            <a:lvl5pPr>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00998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_Section Header">
    <p:bg>
      <p:bgPr>
        <a:solidFill>
          <a:srgbClr val="68217A"/>
        </a:solidFill>
        <a:effectLst/>
      </p:bgPr>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09600" y="3188923"/>
            <a:ext cx="11334751" cy="1756057"/>
          </a:xfrm>
          <a:prstGeom prst="rect">
            <a:avLst/>
          </a:prstGeom>
        </p:spPr>
        <p:txBody>
          <a:bodyPr/>
          <a:lstStyle>
            <a:lvl1pPr>
              <a:defRPr sz="9997">
                <a:solidFill>
                  <a:schemeClr val="bg1"/>
                </a:solidFill>
                <a:latin typeface="Segoe UI Light" panose="020B0502040204020203" pitchFamily="34" charset="0"/>
                <a:cs typeface="Segoe UI Light" panose="020B0502040204020203" pitchFamily="34" charset="0"/>
              </a:defRPr>
            </a:lvl1pPr>
          </a:lstStyle>
          <a:p>
            <a:r>
              <a:rPr lang="en-US" dirty="0"/>
              <a:t>Click to edit title</a:t>
            </a:r>
          </a:p>
        </p:txBody>
      </p:sp>
      <p:sp>
        <p:nvSpPr>
          <p:cNvPr id="11" name="Rectangle 10"/>
          <p:cNvSpPr/>
          <p:nvPr userDrawn="1"/>
        </p:nvSpPr>
        <p:spPr>
          <a:xfrm>
            <a:off x="6281804" y="835656"/>
            <a:ext cx="1409621" cy="1314375"/>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4"/>
            <a:endParaRPr lang="en-US" sz="1799">
              <a:solidFill>
                <a:srgbClr val="FFFFFF"/>
              </a:solidFill>
            </a:endParaRPr>
          </a:p>
        </p:txBody>
      </p:sp>
    </p:spTree>
    <p:extLst>
      <p:ext uri="{BB962C8B-B14F-4D97-AF65-F5344CB8AC3E}">
        <p14:creationId xmlns:p14="http://schemas.microsoft.com/office/powerpoint/2010/main" val="168953662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rgbClr val="00188F"/>
                </a:solidFill>
              </a:defRPr>
            </a:lvl1pPr>
            <a:lvl2pPr marL="0" indent="0">
              <a:buFontTx/>
              <a:buNone/>
              <a:defRPr sz="1961"/>
            </a:lvl2pPr>
            <a:lvl3pPr marL="224068" indent="0">
              <a:buNone/>
              <a:defRPr/>
            </a:lvl3pPr>
            <a:lvl4pPr marL="448135" indent="0">
              <a:buNone/>
              <a:defRPr/>
            </a:lvl4pPr>
            <a:lvl5pPr marL="67220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255118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527296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21838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55" tIns="38082" rIns="76155" bIns="38082" numCol="1" rtlCol="0" anchor="ctr" anchorCtr="0" compatLnSpc="1">
            <a:prstTxWarp prst="textNoShape">
              <a:avLst/>
            </a:prstTxWarp>
          </a:bodyPr>
          <a:lstStyle/>
          <a:p>
            <a:pPr marL="0" marR="0" lvl="0" indent="0" algn="ctr" defTabSz="761310" rtl="0" eaLnBrk="1" fontAlgn="auto" latinLnBrk="0" hangingPunct="1">
              <a:lnSpc>
                <a:spcPct val="100000"/>
              </a:lnSpc>
              <a:spcBef>
                <a:spcPts val="0"/>
              </a:spcBef>
              <a:spcAft>
                <a:spcPts val="0"/>
              </a:spcAft>
              <a:buClrTx/>
              <a:buSzTx/>
              <a:buFontTx/>
              <a:buNone/>
              <a:tabLst/>
              <a:defRPr/>
            </a:pPr>
            <a:endParaRPr kumimoji="0" lang="en-US" sz="17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727898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4" name="Rectangle 3"/>
          <p:cNvSpPr/>
          <p:nvPr userDrawn="1"/>
        </p:nvSpPr>
        <p:spPr bwMode="auto">
          <a:xfrm>
            <a:off x="267620" y="2084187"/>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4186"/>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3877271"/>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48525" y="470068"/>
            <a:ext cx="1648360" cy="353933"/>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6767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24" y="470067"/>
            <a:ext cx="1613565" cy="346755"/>
          </a:xfrm>
          <a:prstGeom prst="rect">
            <a:avLst/>
          </a:prstGeom>
        </p:spPr>
      </p:pic>
    </p:spTree>
    <p:extLst>
      <p:ext uri="{BB962C8B-B14F-4D97-AF65-F5344CB8AC3E}">
        <p14:creationId xmlns:p14="http://schemas.microsoft.com/office/powerpoint/2010/main" val="3172547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93445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707829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843338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722902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850854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620490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229336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78026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303837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728996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3705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356199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672456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571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521585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992255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3184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5991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00925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5604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386336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76409994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33160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409321325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2250104"/>
          </a:xfrm>
        </p:spPr>
        <p:txBody>
          <a:bodyPr>
            <a:spAutoFit/>
          </a:bodyPr>
          <a:lstStyle>
            <a:lvl1pPr marL="0" indent="0">
              <a:buClr>
                <a:schemeClr val="bg1"/>
              </a:buClr>
              <a:buFontTx/>
              <a:buNone/>
              <a:defRPr>
                <a:solidFill>
                  <a:srgbClr val="0072C6"/>
                </a:solidFill>
              </a:defRPr>
            </a:lvl1pPr>
            <a:lvl2pPr marL="572058" indent="-236285">
              <a:buClr>
                <a:schemeClr val="bg1"/>
              </a:buClr>
              <a:buFont typeface="Symbol" panose="05050102010706020507" pitchFamily="18" charset="2"/>
              <a:buChar char="-"/>
              <a:defRPr/>
            </a:lvl2pPr>
            <a:lvl3pPr marL="783471" indent="-223849">
              <a:buClr>
                <a:schemeClr val="bg1"/>
              </a:buClr>
              <a:buFont typeface="Segoe UI" panose="020B0502040204020203" pitchFamily="34" charset="0"/>
              <a:buChar char="&gt;"/>
              <a:defRPr sz="2350"/>
            </a:lvl3pPr>
            <a:lvl4pPr marL="1007319" indent="-223849">
              <a:buClr>
                <a:schemeClr val="bg1"/>
              </a:buClr>
              <a:buFont typeface="Segoe UI" panose="020B0502040204020203" pitchFamily="34" charset="0"/>
              <a:buChar char="-"/>
              <a:defRPr sz="1959"/>
            </a:lvl4pPr>
            <a:lvl5pPr marL="1231168" indent="-223849">
              <a:buClr>
                <a:schemeClr val="bg1"/>
              </a:buClr>
              <a:buFont typeface="Arial" panose="020B0604020202020204" pitchFamily="34" charset="0"/>
              <a:buChar char="•"/>
              <a:defRPr sz="195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784078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61810734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A4D12E8D-2700-154C-AE29-BAD3D507619A}" type="datetimeFigureOut">
              <a:rPr lang="en-US" smtClean="0"/>
              <a:t>1/12/2017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49897944-1400-7945-9995-2F7B94F2720E}" type="slidenum">
              <a:rPr lang="en-US" smtClean="0"/>
              <a:t>‹#›</a:t>
            </a:fld>
            <a:endParaRPr lang="en-US"/>
          </a:p>
        </p:txBody>
      </p:sp>
    </p:spTree>
    <p:extLst>
      <p:ext uri="{BB962C8B-B14F-4D97-AF65-F5344CB8AC3E}">
        <p14:creationId xmlns:p14="http://schemas.microsoft.com/office/powerpoint/2010/main" val="233695365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A4D12E8D-2700-154C-AE29-BAD3D507619A}" type="datetimeFigureOut">
              <a:rPr lang="en-US" smtClean="0"/>
              <a:t>1/12/2017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49897944-1400-7945-9995-2F7B94F2720E}" type="slidenum">
              <a:rPr lang="en-US" smtClean="0"/>
              <a:t>‹#›</a:t>
            </a:fld>
            <a:endParaRPr lang="en-US"/>
          </a:p>
        </p:txBody>
      </p:sp>
    </p:spTree>
    <p:extLst>
      <p:ext uri="{BB962C8B-B14F-4D97-AF65-F5344CB8AC3E}">
        <p14:creationId xmlns:p14="http://schemas.microsoft.com/office/powerpoint/2010/main" val="276675797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A4D12E8D-2700-154C-AE29-BAD3D507619A}" type="datetimeFigureOut">
              <a:rPr lang="en-US" smtClean="0"/>
              <a:t>1/12/2017</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49897944-1400-7945-9995-2F7B94F2720E}" type="slidenum">
              <a:rPr lang="en-US" smtClean="0"/>
              <a:t>‹#›</a:t>
            </a:fld>
            <a:endParaRPr lang="en-US"/>
          </a:p>
        </p:txBody>
      </p:sp>
    </p:spTree>
    <p:extLst>
      <p:ext uri="{BB962C8B-B14F-4D97-AF65-F5344CB8AC3E}">
        <p14:creationId xmlns:p14="http://schemas.microsoft.com/office/powerpoint/2010/main" val="4069463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37879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A4D12E8D-2700-154C-AE29-BAD3D507619A}" type="datetimeFigureOut">
              <a:rPr lang="en-US" smtClean="0"/>
              <a:t>1/12/2017</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49897944-1400-7945-9995-2F7B94F2720E}" type="slidenum">
              <a:rPr lang="en-US" smtClean="0"/>
              <a:t>‹#›</a:t>
            </a:fld>
            <a:endParaRPr lang="en-US"/>
          </a:p>
        </p:txBody>
      </p:sp>
    </p:spTree>
    <p:extLst>
      <p:ext uri="{BB962C8B-B14F-4D97-AF65-F5344CB8AC3E}">
        <p14:creationId xmlns:p14="http://schemas.microsoft.com/office/powerpoint/2010/main" val="259638642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A4D12E8D-2700-154C-AE29-BAD3D507619A}" type="datetimeFigureOut">
              <a:rPr lang="en-US" smtClean="0"/>
              <a:t>1/12/2017</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78526369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A4D12E8D-2700-154C-AE29-BAD3D507619A}" type="datetimeFigureOut">
              <a:rPr lang="en-US" smtClean="0"/>
              <a:t>1/12/2017</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49897944-1400-7945-9995-2F7B94F2720E}" type="slidenum">
              <a:rPr lang="en-US" smtClean="0"/>
              <a:t>‹#›</a:t>
            </a:fld>
            <a:endParaRPr lang="en-US"/>
          </a:p>
        </p:txBody>
      </p:sp>
    </p:spTree>
    <p:extLst>
      <p:ext uri="{BB962C8B-B14F-4D97-AF65-F5344CB8AC3E}">
        <p14:creationId xmlns:p14="http://schemas.microsoft.com/office/powerpoint/2010/main" val="367374325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A4D12E8D-2700-154C-AE29-BAD3D507619A}" type="datetimeFigureOut">
              <a:rPr lang="en-US" smtClean="0"/>
              <a:t>1/12/2017</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49897944-1400-7945-9995-2F7B94F2720E}" type="slidenum">
              <a:rPr lang="en-US" smtClean="0"/>
              <a:t>‹#›</a:t>
            </a:fld>
            <a:endParaRPr lang="en-US"/>
          </a:p>
        </p:txBody>
      </p:sp>
    </p:spTree>
    <p:extLst>
      <p:ext uri="{BB962C8B-B14F-4D97-AF65-F5344CB8AC3E}">
        <p14:creationId xmlns:p14="http://schemas.microsoft.com/office/powerpoint/2010/main" val="416098256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A4D12E8D-2700-154C-AE29-BAD3D507619A}" type="datetimeFigureOut">
              <a:rPr lang="en-US" smtClean="0"/>
              <a:t>1/12/2017</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49897944-1400-7945-9995-2F7B94F2720E}" type="slidenum">
              <a:rPr lang="en-US" smtClean="0"/>
              <a:t>‹#›</a:t>
            </a:fld>
            <a:endParaRPr lang="en-US"/>
          </a:p>
        </p:txBody>
      </p:sp>
    </p:spTree>
    <p:extLst>
      <p:ext uri="{BB962C8B-B14F-4D97-AF65-F5344CB8AC3E}">
        <p14:creationId xmlns:p14="http://schemas.microsoft.com/office/powerpoint/2010/main" val="52513721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A4D12E8D-2700-154C-AE29-BAD3D507619A}" type="datetimeFigureOut">
              <a:rPr lang="en-US" smtClean="0"/>
              <a:t>1/12/2017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49897944-1400-7945-9995-2F7B94F2720E}" type="slidenum">
              <a:rPr lang="en-US" smtClean="0"/>
              <a:t>‹#›</a:t>
            </a:fld>
            <a:endParaRPr lang="en-US"/>
          </a:p>
        </p:txBody>
      </p:sp>
    </p:spTree>
    <p:extLst>
      <p:ext uri="{BB962C8B-B14F-4D97-AF65-F5344CB8AC3E}">
        <p14:creationId xmlns:p14="http://schemas.microsoft.com/office/powerpoint/2010/main" val="117746208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A4D12E8D-2700-154C-AE29-BAD3D507619A}" type="datetimeFigureOut">
              <a:rPr lang="en-US" smtClean="0"/>
              <a:t>1/12/2017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49897944-1400-7945-9995-2F7B94F2720E}" type="slidenum">
              <a:rPr lang="en-US" smtClean="0"/>
              <a:t>‹#›</a:t>
            </a:fld>
            <a:endParaRPr lang="en-US"/>
          </a:p>
        </p:txBody>
      </p:sp>
    </p:spTree>
    <p:extLst>
      <p:ext uri="{BB962C8B-B14F-4D97-AF65-F5344CB8AC3E}">
        <p14:creationId xmlns:p14="http://schemas.microsoft.com/office/powerpoint/2010/main" val="185861588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83519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31469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2914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13198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66093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08689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3956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1942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57474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11296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747648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6126894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7455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6361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4585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78451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8070924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extLst>
                <a:ext uri="{28A0092B-C50C-407E-A947-70E740481C1C}">
                  <a14:useLocalDpi xmlns:a14="http://schemas.microsoft.com/office/drawing/2010/main" val="0"/>
                </a:ext>
              </a:extLst>
            </a:blip>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764421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73200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48135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auto">
          <a:xfrm>
            <a:off x="0" y="0"/>
            <a:ext cx="12191999" cy="11973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baseline="0">
                <a:solidFill>
                  <a:schemeClr val="bg1"/>
                </a:solidFill>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5962803"/>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23964375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6703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Gray diagra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465223" y="1928037"/>
            <a:ext cx="6743528" cy="4601101"/>
          </a:xfrm>
          <a:prstGeom prst="rect">
            <a:avLst/>
          </a:prstGeom>
          <a:solidFill>
            <a:srgbClr val="FFFFFF">
              <a:lumMod val="95000"/>
            </a:srgbClr>
          </a:solidFill>
          <a:ln w="63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330" rtl="0"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sp>
        <p:nvSpPr>
          <p:cNvPr id="7" name="Text Placeholder 6"/>
          <p:cNvSpPr>
            <a:spLocks noGrp="1"/>
          </p:cNvSpPr>
          <p:nvPr>
            <p:ph type="body" sz="quarter" idx="11"/>
          </p:nvPr>
        </p:nvSpPr>
        <p:spPr>
          <a:xfrm>
            <a:off x="7457933" y="1956555"/>
            <a:ext cx="4045743" cy="4572582"/>
          </a:xfrm>
        </p:spPr>
        <p:txBody>
          <a:bodyPr>
            <a:normAutofit/>
          </a:bodyPr>
          <a:lstStyle>
            <a:lvl1pPr>
              <a:buClr>
                <a:srgbClr val="0078D7"/>
              </a:buClr>
              <a:defRPr sz="2400"/>
            </a:lvl1pPr>
            <a:lvl2pPr>
              <a:buClr>
                <a:srgbClr val="0078D7"/>
              </a:buClr>
              <a:defRPr sz="1800"/>
            </a:lvl2pPr>
            <a:lvl3pPr>
              <a:buClr>
                <a:srgbClr val="0078D7"/>
              </a:buClr>
              <a:defRPr sz="1600"/>
            </a:lvl3pPr>
            <a:lvl4pPr>
              <a:buClr>
                <a:srgbClr val="0078D7"/>
              </a:buClr>
              <a:defRPr sz="1400"/>
            </a:lvl4pPr>
            <a:lvl5pPr>
              <a:buClr>
                <a:srgbClr val="0078D7"/>
              </a:buCl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219335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Blue left bulleted">
    <p:spTree>
      <p:nvGrpSpPr>
        <p:cNvPr id="1" name=""/>
        <p:cNvGrpSpPr/>
        <p:nvPr/>
      </p:nvGrpSpPr>
      <p:grpSpPr>
        <a:xfrm>
          <a:off x="0" y="0"/>
          <a:ext cx="0" cy="0"/>
          <a:chOff x="0" y="0"/>
          <a:chExt cx="0" cy="0"/>
        </a:xfrm>
      </p:grpSpPr>
      <p:sp>
        <p:nvSpPr>
          <p:cNvPr id="4" name="Rectangle 3"/>
          <p:cNvSpPr>
            <a:spLocks noChangeAspect="1"/>
          </p:cNvSpPr>
          <p:nvPr userDrawn="1"/>
        </p:nvSpPr>
        <p:spPr bwMode="auto">
          <a:xfrm>
            <a:off x="1" y="0"/>
            <a:ext cx="5647787" cy="6858000"/>
          </a:xfrm>
          <a:prstGeom prst="rect">
            <a:avLst/>
          </a:prstGeom>
          <a:solidFill>
            <a:srgbClr val="0078D7"/>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811" rIns="0" bIns="46630" numCol="1" rtlCol="0" anchor="t"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p:cNvSpPr>
            <a:spLocks noGrp="1"/>
          </p:cNvSpPr>
          <p:nvPr>
            <p:ph type="title"/>
          </p:nvPr>
        </p:nvSpPr>
        <p:spPr>
          <a:xfrm>
            <a:off x="325130" y="310848"/>
            <a:ext cx="5173253" cy="1644227"/>
          </a:xfrm>
        </p:spPr>
        <p:txBody>
          <a:bodyPr anchor="t"/>
          <a:lstStyle>
            <a:lvl1pPr>
              <a:defRPr sz="4800">
                <a:solidFill>
                  <a:schemeClr val="bg1"/>
                </a:solidFill>
              </a:defRPr>
            </a:lvl1pPr>
          </a:lstStyle>
          <a:p>
            <a:r>
              <a:rPr lang="en-US" dirty="0"/>
              <a:t>Click to edit Master title style</a:t>
            </a:r>
          </a:p>
        </p:txBody>
      </p:sp>
      <p:sp>
        <p:nvSpPr>
          <p:cNvPr id="7" name="Text Placeholder 6"/>
          <p:cNvSpPr>
            <a:spLocks noGrp="1"/>
          </p:cNvSpPr>
          <p:nvPr>
            <p:ph type="body" sz="quarter" idx="10"/>
          </p:nvPr>
        </p:nvSpPr>
        <p:spPr>
          <a:xfrm>
            <a:off x="7180973" y="901129"/>
            <a:ext cx="4272176" cy="1813189"/>
          </a:xfrm>
        </p:spPr>
        <p:txBody>
          <a:bodyPr/>
          <a:lstStyle>
            <a:lvl1pPr>
              <a:buClr>
                <a:srgbClr val="0078D7"/>
              </a:buClr>
              <a:defRPr sz="2800"/>
            </a:lvl1pPr>
            <a:lvl2pPr>
              <a:buClr>
                <a:srgbClr val="0078D7"/>
              </a:buClr>
              <a:defRPr sz="2000"/>
            </a:lvl2pPr>
            <a:lvl3pPr>
              <a:buClr>
                <a:srgbClr val="0078D7"/>
              </a:buClr>
              <a:defRPr sz="1800"/>
            </a:lvl3pPr>
            <a:lvl4pPr>
              <a:buClr>
                <a:srgbClr val="0078D7"/>
              </a:buClr>
              <a:defRPr sz="1600"/>
            </a:lvl4pPr>
            <a:lvl5pPr>
              <a:buClr>
                <a:srgbClr val="0078D7"/>
              </a:buCl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359368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theme" Target="../theme/theme2.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image" Target="../media/image10.jpg"/><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theme" Target="../theme/theme3.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image" Target="../media/image1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9" Type="http://schemas.openxmlformats.org/officeDocument/2006/relationships/slideLayout" Target="../slideLayouts/slideLayout115.xml"/><Relationship Id="rId3" Type="http://schemas.openxmlformats.org/officeDocument/2006/relationships/slideLayout" Target="../slideLayouts/slideLayout79.xml"/><Relationship Id="rId21" Type="http://schemas.openxmlformats.org/officeDocument/2006/relationships/slideLayout" Target="../slideLayouts/slideLayout97.xml"/><Relationship Id="rId34" Type="http://schemas.openxmlformats.org/officeDocument/2006/relationships/slideLayout" Target="../slideLayouts/slideLayout110.xml"/><Relationship Id="rId42" Type="http://schemas.openxmlformats.org/officeDocument/2006/relationships/theme" Target="../theme/theme4.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33" Type="http://schemas.openxmlformats.org/officeDocument/2006/relationships/slideLayout" Target="../slideLayouts/slideLayout109.xml"/><Relationship Id="rId38" Type="http://schemas.openxmlformats.org/officeDocument/2006/relationships/slideLayout" Target="../slideLayouts/slideLayout114.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29" Type="http://schemas.openxmlformats.org/officeDocument/2006/relationships/slideLayout" Target="../slideLayouts/slideLayout105.xml"/><Relationship Id="rId41" Type="http://schemas.openxmlformats.org/officeDocument/2006/relationships/slideLayout" Target="../slideLayouts/slideLayout117.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32" Type="http://schemas.openxmlformats.org/officeDocument/2006/relationships/slideLayout" Target="../slideLayouts/slideLayout108.xml"/><Relationship Id="rId37" Type="http://schemas.openxmlformats.org/officeDocument/2006/relationships/slideLayout" Target="../slideLayouts/slideLayout113.xml"/><Relationship Id="rId40" Type="http://schemas.openxmlformats.org/officeDocument/2006/relationships/slideLayout" Target="../slideLayouts/slideLayout116.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36" Type="http://schemas.openxmlformats.org/officeDocument/2006/relationships/slideLayout" Target="../slideLayouts/slideLayout112.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31" Type="http://schemas.openxmlformats.org/officeDocument/2006/relationships/slideLayout" Target="../slideLayouts/slideLayout107.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slideLayout" Target="../slideLayouts/slideLayout106.xml"/><Relationship Id="rId35"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14126617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6" r:id="rId24"/>
    <p:sldLayoutId id="2147483963" r:id="rId25"/>
    <p:sldLayoutId id="2147483719" r:id="rId26"/>
    <p:sldLayoutId id="2147483720" r:id="rId27"/>
    <p:sldLayoutId id="2147483722" r:id="rId28"/>
    <p:sldLayoutId id="2147483724" r:id="rId29"/>
    <p:sldLayoutId id="2147483726" r:id="rId30"/>
    <p:sldLayoutId id="2147483731" r:id="rId31"/>
    <p:sldLayoutId id="2147483732" r:id="rId32"/>
    <p:sldLayoutId id="2147483733" r:id="rId33"/>
    <p:sldLayoutId id="2147483734" r:id="rId34"/>
    <p:sldLayoutId id="2147483735" r:id="rId35"/>
    <p:sldLayoutId id="2147483736" r:id="rId36"/>
    <p:sldLayoutId id="2147483737" r:id="rId37"/>
    <p:sldLayoutId id="2147483738" r:id="rId38"/>
    <p:sldLayoutId id="2147483964" r:id="rId39"/>
    <p:sldLayoutId id="2147484015" r:id="rId4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07861961"/>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 id="2147484006" r:id="rId17"/>
    <p:sldLayoutId id="2147484007" r:id="rId18"/>
    <p:sldLayoutId id="2147484008" r:id="rId19"/>
    <p:sldLayoutId id="2147484009" r:id="rId20"/>
    <p:sldLayoutId id="2147484010" r:id="rId21"/>
    <p:sldLayoutId id="2147484011" r:id="rId22"/>
    <p:sldLayoutId id="2147484012" r:id="rId23"/>
    <p:sldLayoutId id="2147484013" r:id="rId24"/>
    <p:sldLayoutId id="2147484014"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20954"/>
            <a:ext cx="12229252" cy="6878954"/>
          </a:xfrm>
          <a:prstGeom prst="rect">
            <a:avLst/>
          </a:prstGeom>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06165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9761496" y="5887284"/>
            <a:ext cx="1895046" cy="849232"/>
          </a:xfrm>
          <a:prstGeom prst="rect">
            <a:avLst/>
          </a:prstGeom>
        </p:spPr>
      </p:pic>
    </p:spTree>
    <p:extLst>
      <p:ext uri="{BB962C8B-B14F-4D97-AF65-F5344CB8AC3E}">
        <p14:creationId xmlns:p14="http://schemas.microsoft.com/office/powerpoint/2010/main" val="936211855"/>
      </p:ext>
    </p:extLst>
  </p:cSld>
  <p:clrMap bg1="lt1" tx1="dk1" bg2="lt2" tx2="dk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203401775"/>
      </p:ext>
    </p:extLst>
  </p:cSld>
  <p:clrMap bg1="lt1" tx1="dk1" bg2="lt2" tx2="dk2" accent1="accent1" accent2="accent2" accent3="accent3" accent4="accent4" accent5="accent5" accent6="accent6" hlink="hlink" folHlink="folHlink"/>
  <p:sldLayoutIdLst>
    <p:sldLayoutId id="2147484029" r:id="rId1"/>
    <p:sldLayoutId id="2147484030" r:id="rId2"/>
    <p:sldLayoutId id="2147484031" r:id="rId3"/>
    <p:sldLayoutId id="2147484032" r:id="rId4"/>
    <p:sldLayoutId id="2147484033" r:id="rId5"/>
    <p:sldLayoutId id="2147484034" r:id="rId6"/>
    <p:sldLayoutId id="2147484035" r:id="rId7"/>
    <p:sldLayoutId id="2147484036" r:id="rId8"/>
    <p:sldLayoutId id="2147484037" r:id="rId9"/>
    <p:sldLayoutId id="2147484038" r:id="rId10"/>
    <p:sldLayoutId id="2147484039" r:id="rId11"/>
    <p:sldLayoutId id="2147484040" r:id="rId12"/>
    <p:sldLayoutId id="2147484041" r:id="rId13"/>
    <p:sldLayoutId id="2147484042" r:id="rId14"/>
    <p:sldLayoutId id="2147484043" r:id="rId15"/>
    <p:sldLayoutId id="2147484044" r:id="rId16"/>
    <p:sldLayoutId id="2147484045" r:id="rId17"/>
    <p:sldLayoutId id="2147484046" r:id="rId18"/>
    <p:sldLayoutId id="2147484047" r:id="rId19"/>
    <p:sldLayoutId id="2147484048" r:id="rId20"/>
    <p:sldLayoutId id="2147484049" r:id="rId21"/>
    <p:sldLayoutId id="2147484050" r:id="rId22"/>
    <p:sldLayoutId id="2147484051" r:id="rId23"/>
    <p:sldLayoutId id="2147484052" r:id="rId24"/>
    <p:sldLayoutId id="2147484053" r:id="rId25"/>
    <p:sldLayoutId id="2147484054" r:id="rId26"/>
    <p:sldLayoutId id="2147484055" r:id="rId27"/>
    <p:sldLayoutId id="2147484056" r:id="rId28"/>
    <p:sldLayoutId id="2147484057" r:id="rId29"/>
    <p:sldLayoutId id="2147484058" r:id="rId30"/>
    <p:sldLayoutId id="2147484059" r:id="rId31"/>
    <p:sldLayoutId id="2147484060" r:id="rId32"/>
    <p:sldLayoutId id="2147484061" r:id="rId33"/>
    <p:sldLayoutId id="2147484062" r:id="rId34"/>
    <p:sldLayoutId id="2147484063" r:id="rId35"/>
    <p:sldLayoutId id="2147484064" r:id="rId36"/>
    <p:sldLayoutId id="2147484065" r:id="rId37"/>
    <p:sldLayoutId id="2147484066" r:id="rId38"/>
    <p:sldLayoutId id="2147484067" r:id="rId39"/>
    <p:sldLayoutId id="2147484068" r:id="rId40"/>
    <p:sldLayoutId id="2147484069" r:id="rId4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9.xml"/><Relationship Id="rId1" Type="http://schemas.openxmlformats.org/officeDocument/2006/relationships/slideLayout" Target="../slideLayouts/slideLayout40.xml"/><Relationship Id="rId5" Type="http://schemas.openxmlformats.org/officeDocument/2006/relationships/image" Target="../media/image90.png"/><Relationship Id="rId4" Type="http://schemas.openxmlformats.org/officeDocument/2006/relationships/image" Target="../media/image8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4.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jpeg"/></Relationships>
</file>

<file path=ppt/slides/_rels/slide10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2.png"/><Relationship Id="rId1" Type="http://schemas.openxmlformats.org/officeDocument/2006/relationships/slideLayout" Target="../slideLayouts/slideLayout4.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5.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71.xml"/><Relationship Id="rId1" Type="http://schemas.openxmlformats.org/officeDocument/2006/relationships/slideLayout" Target="../slideLayouts/slideLayout6.xml"/><Relationship Id="rId4" Type="http://schemas.openxmlformats.org/officeDocument/2006/relationships/image" Target="../media/image102.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hyperlink" Target="https://docs.microsoft.com/en-us/virtualization/windowscontainers/manage-docker/optimize-windows-dockerfile"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59.png"/><Relationship Id="rId4" Type="http://schemas.openxmlformats.org/officeDocument/2006/relationships/image" Target="../media/image61.png"/></Relationships>
</file>

<file path=ppt/slides/_rels/slide10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9.xml"/></Relationships>
</file>

<file path=ppt/slides/_rels/slide11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5.xml"/><Relationship Id="rId1" Type="http://schemas.openxmlformats.org/officeDocument/2006/relationships/slideLayout" Target="../slideLayouts/slideLayout39.xml"/><Relationship Id="rId5" Type="http://schemas.openxmlformats.org/officeDocument/2006/relationships/image" Target="../media/image108.png"/><Relationship Id="rId4" Type="http://schemas.openxmlformats.org/officeDocument/2006/relationships/image" Target="../media/image107.png"/></Relationships>
</file>

<file path=ppt/slides/_rels/slide11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1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customXml" Target="../ink/ink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aka.ms/containers"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aka.ms/containers"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51.xml"/><Relationship Id="rId6" Type="http://schemas.openxmlformats.org/officeDocument/2006/relationships/image" Target="../media/image30.png"/><Relationship Id="rId5" Type="http://schemas.openxmlformats.org/officeDocument/2006/relationships/hyperlink" Target="http://aka.ms/DockerToolsForVS" TargetMode="External"/><Relationship Id="rId4" Type="http://schemas.openxmlformats.org/officeDocument/2006/relationships/image" Target="../media/image29.png"/><Relationship Id="rId9"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hyperlink" Target="https://docs.microsoft.com/en-us/azure/virtual-machines/virtual-machines-linux-docker-registry-in-blob-storage"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8" Type="http://schemas.openxmlformats.org/officeDocument/2006/relationships/hyperlink" Target="https://www.docker.com/products/docker-swarm" TargetMode="External"/><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10.xml"/><Relationship Id="rId6" Type="http://schemas.openxmlformats.org/officeDocument/2006/relationships/hyperlink" Target="https://mesosphere.com/" TargetMode="External"/><Relationship Id="rId5" Type="http://schemas.openxmlformats.org/officeDocument/2006/relationships/image" Target="../media/image37.png"/><Relationship Id="rId10" Type="http://schemas.openxmlformats.org/officeDocument/2006/relationships/hyperlink" Target="https://blogs.msdn.microsoft.com/azureservicefabric" TargetMode="External"/><Relationship Id="rId4" Type="http://schemas.openxmlformats.org/officeDocument/2006/relationships/hyperlink" Target="http://kubernetes.io/" TargetMode="External"/><Relationship Id="rId9"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hyperlink" Target="https://www.surveymonkey.com/r/acswinpub" TargetMode="External"/><Relationship Id="rId2" Type="http://schemas.openxmlformats.org/officeDocument/2006/relationships/notesSlide" Target="../notesSlides/notesSlide36.xml"/><Relationship Id="rId1" Type="http://schemas.openxmlformats.org/officeDocument/2006/relationships/slideLayout" Target="../slideLayouts/slideLayout10.xml"/><Relationship Id="rId4" Type="http://schemas.openxmlformats.org/officeDocument/2006/relationships/image" Target="../media/image40.jpg"/></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10.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customXml" Target="../ink/ink1.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7.xml"/></Relationships>
</file>

<file path=ppt/slides/_rels/slide5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24.xml"/><Relationship Id="rId4" Type="http://schemas.openxmlformats.org/officeDocument/2006/relationships/image" Target="../media/image12.png"/></Relationships>
</file>

<file path=ppt/slides/_rels/slide5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10.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5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3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7.xml"/><Relationship Id="rId1" Type="http://schemas.openxmlformats.org/officeDocument/2006/relationships/slideLayout" Target="../slideLayouts/slideLayout3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8" Type="http://schemas.openxmlformats.org/officeDocument/2006/relationships/image" Target="../media/image70.emf"/><Relationship Id="rId3" Type="http://schemas.openxmlformats.org/officeDocument/2006/relationships/image" Target="../media/image65.jpeg"/><Relationship Id="rId7" Type="http://schemas.openxmlformats.org/officeDocument/2006/relationships/image" Target="../media/image69.emf"/><Relationship Id="rId2" Type="http://schemas.openxmlformats.org/officeDocument/2006/relationships/notesSlide" Target="../notesSlides/notesSlide49.xml"/><Relationship Id="rId1" Type="http://schemas.openxmlformats.org/officeDocument/2006/relationships/slideLayout" Target="../slideLayouts/slideLayout39.xml"/><Relationship Id="rId6" Type="http://schemas.openxmlformats.org/officeDocument/2006/relationships/image" Target="../media/image68.emf"/><Relationship Id="rId5" Type="http://schemas.openxmlformats.org/officeDocument/2006/relationships/image" Target="../media/image67.jpeg"/><Relationship Id="rId4" Type="http://schemas.openxmlformats.org/officeDocument/2006/relationships/image" Target="../media/image66.jpeg"/></Relationships>
</file>

<file path=ppt/slides/_rels/slide6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jpeg"/><Relationship Id="rId7"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39.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2.xml"/><Relationship Id="rId1" Type="http://schemas.openxmlformats.org/officeDocument/2006/relationships/slideLayout" Target="../slideLayouts/slideLayout4.xml"/><Relationship Id="rId5" Type="http://schemas.openxmlformats.org/officeDocument/2006/relationships/image" Target="../media/image400.png"/><Relationship Id="rId4" Type="http://schemas.openxmlformats.org/officeDocument/2006/relationships/customXml" Target="../ink/ink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77.tmp"/><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docs.docker.com/engine/understanding-docker/" TargetMode="External"/></Relationships>
</file>

<file path=ppt/slides/_rels/slide8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0.xml"/><Relationship Id="rId5" Type="http://schemas.openxmlformats.org/officeDocument/2006/relationships/image" Target="../media/image84.png"/><Relationship Id="rId4" Type="http://schemas.openxmlformats.org/officeDocument/2006/relationships/image" Target="../media/image83.png"/></Relationships>
</file>

<file path=ppt/slides/_rels/slide8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59.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3" Type="http://schemas.openxmlformats.org/officeDocument/2006/relationships/hyperlink" Target="https://www.surveymonkey.com/r/acswinpub" TargetMode="External"/><Relationship Id="rId2" Type="http://schemas.openxmlformats.org/officeDocument/2006/relationships/notesSlide" Target="../notesSlides/notesSlide62.xml"/><Relationship Id="rId1" Type="http://schemas.openxmlformats.org/officeDocument/2006/relationships/slideLayout" Target="../slideLayouts/slideLayout10.xml"/><Relationship Id="rId4" Type="http://schemas.openxmlformats.org/officeDocument/2006/relationships/image" Target="../media/image40.jpg"/></Relationships>
</file>

<file path=ppt/slides/_rels/slide93.xml.rels><?xml version="1.0" encoding="UTF-8" standalone="yes"?>
<Relationships xmlns="http://schemas.openxmlformats.org/package/2006/relationships"><Relationship Id="rId3" Type="http://schemas.openxmlformats.org/officeDocument/2006/relationships/hyperlink" Target="https://www.surveymonkey.com/r/acswinpub" TargetMode="External"/><Relationship Id="rId2" Type="http://schemas.openxmlformats.org/officeDocument/2006/relationships/notesSlide" Target="../notesSlides/notesSlide63.xml"/><Relationship Id="rId1" Type="http://schemas.openxmlformats.org/officeDocument/2006/relationships/slideLayout" Target="../slideLayouts/slideLayout10.xml"/><Relationship Id="rId4" Type="http://schemas.openxmlformats.org/officeDocument/2006/relationships/image" Target="../media/image40.jpg"/></Relationships>
</file>

<file path=ppt/slides/_rels/slide9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9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68.emf"/><Relationship Id="rId7" Type="http://schemas.openxmlformats.org/officeDocument/2006/relationships/image" Target="../media/image75.png"/><Relationship Id="rId2" Type="http://schemas.openxmlformats.org/officeDocument/2006/relationships/notesSlide" Target="../notesSlides/notesSlide67.xml"/><Relationship Id="rId1" Type="http://schemas.openxmlformats.org/officeDocument/2006/relationships/slideLayout" Target="../slideLayouts/slideLayout39.xml"/><Relationship Id="rId6" Type="http://schemas.openxmlformats.org/officeDocument/2006/relationships/image" Target="../media/image74.png"/><Relationship Id="rId5" Type="http://schemas.openxmlformats.org/officeDocument/2006/relationships/image" Target="../media/image70.emf"/><Relationship Id="rId4" Type="http://schemas.openxmlformats.org/officeDocument/2006/relationships/image" Target="../media/image69.emf"/></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177"/>
            <a:ext cx="11653523" cy="2511457"/>
          </a:xfrm>
        </p:spPr>
        <p:txBody>
          <a:bodyPr/>
          <a:lstStyle/>
          <a:p>
            <a:pPr marL="0" indent="0">
              <a:buNone/>
            </a:pPr>
            <a:r>
              <a:rPr lang="en-US" sz="2800" dirty="0"/>
              <a:t>Over the last few years, Docker has popularized Linux containers, but Windows developers have been left out in the cold. This changes with Windows Server 2016. At this session we’ll cover the basics of the new Windows Server container model and how to develop applications/services that can take advantage of this exciting new advancement, for cloud, for on-</a:t>
            </a:r>
            <a:r>
              <a:rPr lang="en-US" sz="2800" dirty="0" err="1"/>
              <a:t>prem</a:t>
            </a:r>
            <a:r>
              <a:rPr lang="en-US" sz="2800" dirty="0"/>
              <a:t>, and for the future.</a:t>
            </a:r>
          </a:p>
        </p:txBody>
      </p:sp>
      <p:sp>
        <p:nvSpPr>
          <p:cNvPr id="6" name="Text Placeholder 5"/>
          <p:cNvSpPr>
            <a:spLocks noGrp="1"/>
          </p:cNvSpPr>
          <p:nvPr>
            <p:ph type="body" sz="quarter" idx="11"/>
          </p:nvPr>
        </p:nvSpPr>
        <p:spPr/>
        <p:txBody>
          <a:bodyPr/>
          <a:lstStyle/>
          <a:p>
            <a:endParaRPr lang="en-US"/>
          </a:p>
        </p:txBody>
      </p:sp>
      <p:sp>
        <p:nvSpPr>
          <p:cNvPr id="4" name="Title 3"/>
          <p:cNvSpPr>
            <a:spLocks noGrp="1"/>
          </p:cNvSpPr>
          <p:nvPr>
            <p:ph type="title"/>
          </p:nvPr>
        </p:nvSpPr>
        <p:spPr/>
        <p:txBody>
          <a:bodyPr/>
          <a:lstStyle/>
          <a:p>
            <a:r>
              <a:rPr lang="en-US" dirty="0"/>
              <a:t>Containers for Windows Developers</a:t>
            </a:r>
          </a:p>
        </p:txBody>
      </p:sp>
    </p:spTree>
    <p:extLst>
      <p:ext uri="{BB962C8B-B14F-4D97-AF65-F5344CB8AC3E}">
        <p14:creationId xmlns:p14="http://schemas.microsoft.com/office/powerpoint/2010/main" val="188787882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VMs vs. Containers</a:t>
            </a:r>
            <a:endParaRPr lang="en-US" dirty="0"/>
          </a:p>
        </p:txBody>
      </p:sp>
    </p:spTree>
    <p:extLst>
      <p:ext uri="{BB962C8B-B14F-4D97-AF65-F5344CB8AC3E}">
        <p14:creationId xmlns:p14="http://schemas.microsoft.com/office/powerpoint/2010/main" val="3230991506"/>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bwMode="auto">
          <a:xfrm>
            <a:off x="181807" y="1897165"/>
            <a:ext cx="3330013" cy="29226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Hyper-Scale</a:t>
            </a:r>
          </a:p>
        </p:txBody>
      </p:sp>
      <p:sp>
        <p:nvSpPr>
          <p:cNvPr id="6" name="Rectangle 5"/>
          <p:cNvSpPr/>
          <p:nvPr/>
        </p:nvSpPr>
        <p:spPr bwMode="auto">
          <a:xfrm>
            <a:off x="4413029" y="1897165"/>
            <a:ext cx="3330013" cy="292266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Availability</a:t>
            </a:r>
          </a:p>
        </p:txBody>
      </p:sp>
      <p:sp>
        <p:nvSpPr>
          <p:cNvPr id="7" name="Rectangle 6"/>
          <p:cNvSpPr/>
          <p:nvPr/>
        </p:nvSpPr>
        <p:spPr bwMode="auto">
          <a:xfrm>
            <a:off x="8644252" y="1897165"/>
            <a:ext cx="3330013" cy="29226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Agility</a:t>
            </a:r>
          </a:p>
        </p:txBody>
      </p:sp>
      <p:sp>
        <p:nvSpPr>
          <p:cNvPr id="8" name="Title 4"/>
          <p:cNvSpPr>
            <a:spLocks noGrp="1"/>
          </p:cNvSpPr>
          <p:nvPr>
            <p:ph type="title"/>
          </p:nvPr>
        </p:nvSpPr>
        <p:spPr/>
        <p:txBody>
          <a:bodyPr/>
          <a:lstStyle/>
          <a:p>
            <a:r>
              <a:rPr lang="en-US"/>
              <a:t>The cloud is changing expectations. </a:t>
            </a:r>
            <a:endParaRPr lang="en-US" dirty="0"/>
          </a:p>
        </p:txBody>
      </p:sp>
      <p:sp>
        <p:nvSpPr>
          <p:cNvPr id="3" name="TextBox 2"/>
          <p:cNvSpPr txBox="1"/>
          <p:nvPr/>
        </p:nvSpPr>
        <p:spPr>
          <a:xfrm>
            <a:off x="181807" y="4819827"/>
            <a:ext cx="3330012" cy="1480405"/>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Move workloads across public/private clouds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Eliminate “works on my machine” issues</a:t>
            </a:r>
          </a:p>
        </p:txBody>
      </p:sp>
      <p:sp>
        <p:nvSpPr>
          <p:cNvPr id="9" name="TextBox 8"/>
          <p:cNvSpPr txBox="1"/>
          <p:nvPr/>
        </p:nvSpPr>
        <p:spPr>
          <a:xfrm>
            <a:off x="4413028" y="4819827"/>
            <a:ext cx="3330012" cy="1480405"/>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Reduction in MTTR</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Cost reduction in maintaining existing applications</a:t>
            </a:r>
          </a:p>
        </p:txBody>
      </p:sp>
      <p:sp>
        <p:nvSpPr>
          <p:cNvPr id="10" name="TextBox 9"/>
          <p:cNvSpPr txBox="1"/>
          <p:nvPr/>
        </p:nvSpPr>
        <p:spPr>
          <a:xfrm>
            <a:off x="8644248" y="4819827"/>
            <a:ext cx="3330012" cy="1480405"/>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Increase frequency of software releases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Reduce developer ramp-up time</a:t>
            </a:r>
          </a:p>
        </p:txBody>
      </p:sp>
      <p:sp>
        <p:nvSpPr>
          <p:cNvPr id="4" name="TextBox 3"/>
          <p:cNvSpPr txBox="1"/>
          <p:nvPr/>
        </p:nvSpPr>
        <p:spPr>
          <a:xfrm>
            <a:off x="181807" y="3730316"/>
            <a:ext cx="3330011" cy="9602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1" u="none" strike="noStrike" kern="1200" cap="none" spc="0" normalizeH="0" baseline="0" noProof="0" dirty="0">
                <a:ln>
                  <a:noFill/>
                </a:ln>
                <a:solidFill>
                  <a:srgbClr val="F8F8F8"/>
                </a:solidFill>
                <a:effectLst/>
                <a:uLnTx/>
                <a:uFillTx/>
                <a:latin typeface="Segoe UI"/>
                <a:ea typeface="+mn-ea"/>
                <a:cs typeface="+mn-cs"/>
              </a:rPr>
              <a:t>From start-up to enterprise</a:t>
            </a:r>
          </a:p>
        </p:txBody>
      </p:sp>
      <p:sp>
        <p:nvSpPr>
          <p:cNvPr id="11" name="TextBox 10"/>
          <p:cNvSpPr txBox="1"/>
          <p:nvPr/>
        </p:nvSpPr>
        <p:spPr>
          <a:xfrm>
            <a:off x="4413027" y="3730316"/>
            <a:ext cx="3330011"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1" u="none" strike="noStrike" kern="1200" cap="none" spc="0" normalizeH="0" baseline="0" noProof="0" dirty="0">
                <a:ln>
                  <a:noFill/>
                </a:ln>
                <a:solidFill>
                  <a:srgbClr val="F8F8F8"/>
                </a:solidFill>
                <a:effectLst/>
                <a:uLnTx/>
                <a:uFillTx/>
                <a:latin typeface="Segoe UI"/>
                <a:ea typeface="+mn-ea"/>
                <a:cs typeface="+mn-cs"/>
              </a:rPr>
              <a:t>100% uptime</a:t>
            </a:r>
          </a:p>
        </p:txBody>
      </p:sp>
      <p:sp>
        <p:nvSpPr>
          <p:cNvPr id="12" name="TextBox 11"/>
          <p:cNvSpPr txBox="1"/>
          <p:nvPr/>
        </p:nvSpPr>
        <p:spPr>
          <a:xfrm>
            <a:off x="8644249" y="3730316"/>
            <a:ext cx="3330011" cy="9602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1" u="none" strike="noStrike" kern="1200" cap="none" spc="0" normalizeH="0" baseline="0" noProof="0" dirty="0">
                <a:ln>
                  <a:noFill/>
                </a:ln>
                <a:solidFill>
                  <a:srgbClr val="F8F8F8"/>
                </a:solidFill>
                <a:effectLst/>
                <a:uLnTx/>
                <a:uFillTx/>
                <a:latin typeface="Segoe UI"/>
                <a:ea typeface="+mn-ea"/>
                <a:cs typeface="+mn-cs"/>
              </a:rPr>
              <a:t>Deliver just-in-time speed</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6392" y="2728945"/>
            <a:ext cx="912163" cy="912163"/>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5172" y="2728944"/>
            <a:ext cx="912163" cy="912163"/>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1068" y="2728944"/>
            <a:ext cx="912163" cy="912163"/>
          </a:xfrm>
          <a:prstGeom prst="rect">
            <a:avLst/>
          </a:prstGeom>
        </p:spPr>
      </p:pic>
    </p:spTree>
    <p:extLst>
      <p:ext uri="{BB962C8B-B14F-4D97-AF65-F5344CB8AC3E}">
        <p14:creationId xmlns:p14="http://schemas.microsoft.com/office/powerpoint/2010/main" val="3716582249"/>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Should You Care?</a:t>
            </a:r>
          </a:p>
        </p:txBody>
      </p:sp>
    </p:spTree>
    <p:extLst>
      <p:ext uri="{BB962C8B-B14F-4D97-AF65-F5344CB8AC3E}">
        <p14:creationId xmlns:p14="http://schemas.microsoft.com/office/powerpoint/2010/main" val="696699625"/>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Easy experimentation</a:t>
            </a:r>
          </a:p>
        </p:txBody>
      </p:sp>
      <p:pic>
        <p:nvPicPr>
          <p:cNvPr id="1026" name="Picture 2" descr="Web Server Load Balancing with NGINX Pl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830" y="725237"/>
            <a:ext cx="4033687" cy="9278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node.j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1330" y="1752060"/>
            <a:ext cx="3684548" cy="2257125"/>
          </a:xfrm>
          <a:prstGeom prst="rect">
            <a:avLst/>
          </a:prstGeom>
          <a:solidFill>
            <a:schemeClr val="tx1"/>
          </a:solidFill>
        </p:spPr>
      </p:pic>
      <p:pic>
        <p:nvPicPr>
          <p:cNvPr id="5" name="Picture 4"/>
          <p:cNvPicPr>
            <a:picLocks noChangeAspect="1"/>
          </p:cNvPicPr>
          <p:nvPr/>
        </p:nvPicPr>
        <p:blipFill>
          <a:blip r:embed="rId4"/>
          <a:stretch>
            <a:fillRect/>
          </a:stretch>
        </p:blipFill>
        <p:spPr>
          <a:xfrm>
            <a:off x="5545933" y="2613341"/>
            <a:ext cx="1581222" cy="1334552"/>
          </a:xfrm>
          <a:prstGeom prst="rect">
            <a:avLst/>
          </a:prstGeom>
        </p:spPr>
      </p:pic>
      <p:pic>
        <p:nvPicPr>
          <p:cNvPr id="1032" name="Picture 8" descr="https://www.rosehosting.com/blog/wp-content/uploads/2014/11/jenkin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42438" y="3732829"/>
            <a:ext cx="3483681" cy="34836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stretch>
            <a:fillRect/>
          </a:stretch>
        </p:blipFill>
        <p:spPr>
          <a:xfrm>
            <a:off x="4618433" y="4139735"/>
            <a:ext cx="4762500" cy="2686050"/>
          </a:xfrm>
          <a:prstGeom prst="rect">
            <a:avLst/>
          </a:prstGeom>
        </p:spPr>
      </p:pic>
      <p:pic>
        <p:nvPicPr>
          <p:cNvPr id="1034" name="Picture 10" descr="Image result for elasticsearch"/>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4435517"/>
            <a:ext cx="4922226" cy="256042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Ubuntu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6756" y="-480813"/>
            <a:ext cx="5344177" cy="377791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windows server 20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8750" y="1937812"/>
            <a:ext cx="3385536" cy="190614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mysq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2142" y="2732955"/>
            <a:ext cx="2750030" cy="275003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90888" y="1347537"/>
            <a:ext cx="2036182" cy="6832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.NET Core</a:t>
            </a:r>
          </a:p>
        </p:txBody>
      </p:sp>
      <p:pic>
        <p:nvPicPr>
          <p:cNvPr id="1042" name="Picture 18" descr="Image result for java"/>
          <p:cNvPicPr>
            <a:picLocks noChangeAspect="1" noChangeArrowheads="1"/>
          </p:cNvPicPr>
          <p:nvPr/>
        </p:nvPicPr>
        <p:blipFill rotWithShape="1">
          <a:blip r:embed="rId11">
            <a:extLst>
              <a:ext uri="{28A0092B-C50C-407E-A947-70E740481C1C}">
                <a14:useLocalDpi xmlns:a14="http://schemas.microsoft.com/office/drawing/2010/main" val="0"/>
              </a:ext>
            </a:extLst>
          </a:blip>
          <a:srcRect l="26436" t="5992" r="21247" b="8117"/>
          <a:stretch/>
        </p:blipFill>
        <p:spPr bwMode="auto">
          <a:xfrm>
            <a:off x="3266025" y="990770"/>
            <a:ext cx="1918030" cy="3148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428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anim calcmode="lin" valueType="num">
                                      <p:cBhvr>
                                        <p:cTn id="7" dur="500" fill="hold"/>
                                        <p:tgtEl>
                                          <p:spTgt spid="1038"/>
                                        </p:tgtEl>
                                        <p:attrNameLst>
                                          <p:attrName>ppt_w</p:attrName>
                                        </p:attrNameLst>
                                      </p:cBhvr>
                                      <p:tavLst>
                                        <p:tav tm="0">
                                          <p:val>
                                            <p:fltVal val="0"/>
                                          </p:val>
                                        </p:tav>
                                        <p:tav tm="100000">
                                          <p:val>
                                            <p:strVal val="#ppt_w"/>
                                          </p:val>
                                        </p:tav>
                                      </p:tavLst>
                                    </p:anim>
                                    <p:anim calcmode="lin" valueType="num">
                                      <p:cBhvr>
                                        <p:cTn id="8" dur="500" fill="hold"/>
                                        <p:tgtEl>
                                          <p:spTgt spid="1038"/>
                                        </p:tgtEl>
                                        <p:attrNameLst>
                                          <p:attrName>ppt_h</p:attrName>
                                        </p:attrNameLst>
                                      </p:cBhvr>
                                      <p:tavLst>
                                        <p:tav tm="0">
                                          <p:val>
                                            <p:fltVal val="0"/>
                                          </p:val>
                                        </p:tav>
                                        <p:tav tm="100000">
                                          <p:val>
                                            <p:strVal val="#ppt_h"/>
                                          </p:val>
                                        </p:tav>
                                      </p:tavLst>
                                    </p:anim>
                                    <p:animEffect transition="in" filter="fade">
                                      <p:cBhvr>
                                        <p:cTn id="9" dur="500"/>
                                        <p:tgtEl>
                                          <p:spTgt spid="1038"/>
                                        </p:tgtEl>
                                      </p:cBhvr>
                                    </p:animEffect>
                                  </p:childTnLst>
                                </p:cTn>
                              </p:par>
                              <p:par>
                                <p:cTn id="10" presetID="53" presetClass="entr" presetSubtype="16" fill="hold" nodeType="withEffect">
                                  <p:stCondLst>
                                    <p:cond delay="0"/>
                                  </p:stCondLst>
                                  <p:childTnLst>
                                    <p:set>
                                      <p:cBhvr>
                                        <p:cTn id="11" dur="1" fill="hold">
                                          <p:stCondLst>
                                            <p:cond delay="0"/>
                                          </p:stCondLst>
                                        </p:cTn>
                                        <p:tgtEl>
                                          <p:spTgt spid="1040"/>
                                        </p:tgtEl>
                                        <p:attrNameLst>
                                          <p:attrName>style.visibility</p:attrName>
                                        </p:attrNameLst>
                                      </p:cBhvr>
                                      <p:to>
                                        <p:strVal val="visible"/>
                                      </p:to>
                                    </p:set>
                                    <p:anim calcmode="lin" valueType="num">
                                      <p:cBhvr>
                                        <p:cTn id="12" dur="500" fill="hold"/>
                                        <p:tgtEl>
                                          <p:spTgt spid="1040"/>
                                        </p:tgtEl>
                                        <p:attrNameLst>
                                          <p:attrName>ppt_w</p:attrName>
                                        </p:attrNameLst>
                                      </p:cBhvr>
                                      <p:tavLst>
                                        <p:tav tm="0">
                                          <p:val>
                                            <p:fltVal val="0"/>
                                          </p:val>
                                        </p:tav>
                                        <p:tav tm="100000">
                                          <p:val>
                                            <p:strVal val="#ppt_w"/>
                                          </p:val>
                                        </p:tav>
                                      </p:tavLst>
                                    </p:anim>
                                    <p:anim calcmode="lin" valueType="num">
                                      <p:cBhvr>
                                        <p:cTn id="13" dur="500" fill="hold"/>
                                        <p:tgtEl>
                                          <p:spTgt spid="1040"/>
                                        </p:tgtEl>
                                        <p:attrNameLst>
                                          <p:attrName>ppt_h</p:attrName>
                                        </p:attrNameLst>
                                      </p:cBhvr>
                                      <p:tavLst>
                                        <p:tav tm="0">
                                          <p:val>
                                            <p:fltVal val="0"/>
                                          </p:val>
                                        </p:tav>
                                        <p:tav tm="100000">
                                          <p:val>
                                            <p:strVal val="#ppt_h"/>
                                          </p:val>
                                        </p:tav>
                                      </p:tavLst>
                                    </p:anim>
                                    <p:animEffect transition="in" filter="fade">
                                      <p:cBhvr>
                                        <p:cTn id="14" dur="500"/>
                                        <p:tgtEl>
                                          <p:spTgt spid="1040"/>
                                        </p:tgtEl>
                                      </p:cBhvr>
                                    </p:animEffect>
                                  </p:childTnLst>
                                </p:cTn>
                              </p:par>
                              <p:par>
                                <p:cTn id="15" presetID="53" presetClass="entr" presetSubtype="16" fill="hold" nodeType="withEffect">
                                  <p:stCondLst>
                                    <p:cond delay="0"/>
                                  </p:stCondLst>
                                  <p:childTnLst>
                                    <p:set>
                                      <p:cBhvr>
                                        <p:cTn id="16" dur="1" fill="hold">
                                          <p:stCondLst>
                                            <p:cond delay="0"/>
                                          </p:stCondLst>
                                        </p:cTn>
                                        <p:tgtEl>
                                          <p:spTgt spid="1042"/>
                                        </p:tgtEl>
                                        <p:attrNameLst>
                                          <p:attrName>style.visibility</p:attrName>
                                        </p:attrNameLst>
                                      </p:cBhvr>
                                      <p:to>
                                        <p:strVal val="visible"/>
                                      </p:to>
                                    </p:set>
                                    <p:anim calcmode="lin" valueType="num">
                                      <p:cBhvr>
                                        <p:cTn id="17" dur="500" fill="hold"/>
                                        <p:tgtEl>
                                          <p:spTgt spid="1042"/>
                                        </p:tgtEl>
                                        <p:attrNameLst>
                                          <p:attrName>ppt_w</p:attrName>
                                        </p:attrNameLst>
                                      </p:cBhvr>
                                      <p:tavLst>
                                        <p:tav tm="0">
                                          <p:val>
                                            <p:fltVal val="0"/>
                                          </p:val>
                                        </p:tav>
                                        <p:tav tm="100000">
                                          <p:val>
                                            <p:strVal val="#ppt_w"/>
                                          </p:val>
                                        </p:tav>
                                      </p:tavLst>
                                    </p:anim>
                                    <p:anim calcmode="lin" valueType="num">
                                      <p:cBhvr>
                                        <p:cTn id="18" dur="500" fill="hold"/>
                                        <p:tgtEl>
                                          <p:spTgt spid="1042"/>
                                        </p:tgtEl>
                                        <p:attrNameLst>
                                          <p:attrName>ppt_h</p:attrName>
                                        </p:attrNameLst>
                                      </p:cBhvr>
                                      <p:tavLst>
                                        <p:tav tm="0">
                                          <p:val>
                                            <p:fltVal val="0"/>
                                          </p:val>
                                        </p:tav>
                                        <p:tav tm="100000">
                                          <p:val>
                                            <p:strVal val="#ppt_h"/>
                                          </p:val>
                                        </p:tav>
                                      </p:tavLst>
                                    </p:anim>
                                    <p:animEffect transition="in" filter="fade">
                                      <p:cBhvr>
                                        <p:cTn id="19" dur="500"/>
                                        <p:tgtEl>
                                          <p:spTgt spid="1042"/>
                                        </p:tgtEl>
                                      </p:cBhvr>
                                    </p:animEffect>
                                  </p:childTnLst>
                                </p:cTn>
                              </p:par>
                              <p:par>
                                <p:cTn id="20" presetID="53" presetClass="entr" presetSubtype="16" fill="hold" nodeType="withEffect">
                                  <p:stCondLst>
                                    <p:cond delay="0"/>
                                  </p:stCondLst>
                                  <p:childTnLst>
                                    <p:set>
                                      <p:cBhvr>
                                        <p:cTn id="21" dur="1" fill="hold">
                                          <p:stCondLst>
                                            <p:cond delay="0"/>
                                          </p:stCondLst>
                                        </p:cTn>
                                        <p:tgtEl>
                                          <p:spTgt spid="1036"/>
                                        </p:tgtEl>
                                        <p:attrNameLst>
                                          <p:attrName>style.visibility</p:attrName>
                                        </p:attrNameLst>
                                      </p:cBhvr>
                                      <p:to>
                                        <p:strVal val="visible"/>
                                      </p:to>
                                    </p:set>
                                    <p:anim calcmode="lin" valueType="num">
                                      <p:cBhvr>
                                        <p:cTn id="22" dur="500" fill="hold"/>
                                        <p:tgtEl>
                                          <p:spTgt spid="1036"/>
                                        </p:tgtEl>
                                        <p:attrNameLst>
                                          <p:attrName>ppt_w</p:attrName>
                                        </p:attrNameLst>
                                      </p:cBhvr>
                                      <p:tavLst>
                                        <p:tav tm="0">
                                          <p:val>
                                            <p:fltVal val="0"/>
                                          </p:val>
                                        </p:tav>
                                        <p:tav tm="100000">
                                          <p:val>
                                            <p:strVal val="#ppt_w"/>
                                          </p:val>
                                        </p:tav>
                                      </p:tavLst>
                                    </p:anim>
                                    <p:anim calcmode="lin" valueType="num">
                                      <p:cBhvr>
                                        <p:cTn id="23" dur="500" fill="hold"/>
                                        <p:tgtEl>
                                          <p:spTgt spid="1036"/>
                                        </p:tgtEl>
                                        <p:attrNameLst>
                                          <p:attrName>ppt_h</p:attrName>
                                        </p:attrNameLst>
                                      </p:cBhvr>
                                      <p:tavLst>
                                        <p:tav tm="0">
                                          <p:val>
                                            <p:fltVal val="0"/>
                                          </p:val>
                                        </p:tav>
                                        <p:tav tm="100000">
                                          <p:val>
                                            <p:strVal val="#ppt_h"/>
                                          </p:val>
                                        </p:tav>
                                      </p:tavLst>
                                    </p:anim>
                                    <p:animEffect transition="in" filter="fade">
                                      <p:cBhvr>
                                        <p:cTn id="24" dur="500"/>
                                        <p:tgtEl>
                                          <p:spTgt spid="1036"/>
                                        </p:tgtEl>
                                      </p:cBhvr>
                                    </p:animEffect>
                                  </p:childTnLst>
                                </p:cTn>
                              </p:par>
                              <p:par>
                                <p:cTn id="25" presetID="53" presetClass="entr" presetSubtype="16"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animEffect transition="in" filter="fade">
                                      <p:cBhvr>
                                        <p:cTn id="29" dur="500"/>
                                        <p:tgtEl>
                                          <p:spTgt spid="5"/>
                                        </p:tgtEl>
                                      </p:cBhvr>
                                    </p:animEffect>
                                  </p:childTnLst>
                                </p:cTn>
                              </p:par>
                              <p:par>
                                <p:cTn id="30" presetID="53" presetClass="entr" presetSubtype="16" fill="hold" nodeType="withEffect">
                                  <p:stCondLst>
                                    <p:cond delay="0"/>
                                  </p:stCondLst>
                                  <p:childTnLst>
                                    <p:set>
                                      <p:cBhvr>
                                        <p:cTn id="31" dur="1" fill="hold">
                                          <p:stCondLst>
                                            <p:cond delay="0"/>
                                          </p:stCondLst>
                                        </p:cTn>
                                        <p:tgtEl>
                                          <p:spTgt spid="1030"/>
                                        </p:tgtEl>
                                        <p:attrNameLst>
                                          <p:attrName>style.visibility</p:attrName>
                                        </p:attrNameLst>
                                      </p:cBhvr>
                                      <p:to>
                                        <p:strVal val="visible"/>
                                      </p:to>
                                    </p:set>
                                    <p:anim calcmode="lin" valueType="num">
                                      <p:cBhvr>
                                        <p:cTn id="32" dur="500" fill="hold"/>
                                        <p:tgtEl>
                                          <p:spTgt spid="1030"/>
                                        </p:tgtEl>
                                        <p:attrNameLst>
                                          <p:attrName>ppt_w</p:attrName>
                                        </p:attrNameLst>
                                      </p:cBhvr>
                                      <p:tavLst>
                                        <p:tav tm="0">
                                          <p:val>
                                            <p:fltVal val="0"/>
                                          </p:val>
                                        </p:tav>
                                        <p:tav tm="100000">
                                          <p:val>
                                            <p:strVal val="#ppt_w"/>
                                          </p:val>
                                        </p:tav>
                                      </p:tavLst>
                                    </p:anim>
                                    <p:anim calcmode="lin" valueType="num">
                                      <p:cBhvr>
                                        <p:cTn id="33" dur="500" fill="hold"/>
                                        <p:tgtEl>
                                          <p:spTgt spid="1030"/>
                                        </p:tgtEl>
                                        <p:attrNameLst>
                                          <p:attrName>ppt_h</p:attrName>
                                        </p:attrNameLst>
                                      </p:cBhvr>
                                      <p:tavLst>
                                        <p:tav tm="0">
                                          <p:val>
                                            <p:fltVal val="0"/>
                                          </p:val>
                                        </p:tav>
                                        <p:tav tm="100000">
                                          <p:val>
                                            <p:strVal val="#ppt_h"/>
                                          </p:val>
                                        </p:tav>
                                      </p:tavLst>
                                    </p:anim>
                                    <p:animEffect transition="in" filter="fade">
                                      <p:cBhvr>
                                        <p:cTn id="34" dur="500"/>
                                        <p:tgtEl>
                                          <p:spTgt spid="1030"/>
                                        </p:tgtEl>
                                      </p:cBhvr>
                                    </p:animEffect>
                                  </p:childTnLst>
                                </p:cTn>
                              </p:par>
                              <p:par>
                                <p:cTn id="35" presetID="53" presetClass="entr" presetSubtype="16" fill="hold" nodeType="withEffect">
                                  <p:stCondLst>
                                    <p:cond delay="0"/>
                                  </p:stCondLst>
                                  <p:childTnLst>
                                    <p:set>
                                      <p:cBhvr>
                                        <p:cTn id="36" dur="1" fill="hold">
                                          <p:stCondLst>
                                            <p:cond delay="0"/>
                                          </p:stCondLst>
                                        </p:cTn>
                                        <p:tgtEl>
                                          <p:spTgt spid="1026"/>
                                        </p:tgtEl>
                                        <p:attrNameLst>
                                          <p:attrName>style.visibility</p:attrName>
                                        </p:attrNameLst>
                                      </p:cBhvr>
                                      <p:to>
                                        <p:strVal val="visible"/>
                                      </p:to>
                                    </p:set>
                                    <p:anim calcmode="lin" valueType="num">
                                      <p:cBhvr>
                                        <p:cTn id="37" dur="500" fill="hold"/>
                                        <p:tgtEl>
                                          <p:spTgt spid="1026"/>
                                        </p:tgtEl>
                                        <p:attrNameLst>
                                          <p:attrName>ppt_w</p:attrName>
                                        </p:attrNameLst>
                                      </p:cBhvr>
                                      <p:tavLst>
                                        <p:tav tm="0">
                                          <p:val>
                                            <p:fltVal val="0"/>
                                          </p:val>
                                        </p:tav>
                                        <p:tav tm="100000">
                                          <p:val>
                                            <p:strVal val="#ppt_w"/>
                                          </p:val>
                                        </p:tav>
                                      </p:tavLst>
                                    </p:anim>
                                    <p:anim calcmode="lin" valueType="num">
                                      <p:cBhvr>
                                        <p:cTn id="38" dur="500" fill="hold"/>
                                        <p:tgtEl>
                                          <p:spTgt spid="1026"/>
                                        </p:tgtEl>
                                        <p:attrNameLst>
                                          <p:attrName>ppt_h</p:attrName>
                                        </p:attrNameLst>
                                      </p:cBhvr>
                                      <p:tavLst>
                                        <p:tav tm="0">
                                          <p:val>
                                            <p:fltVal val="0"/>
                                          </p:val>
                                        </p:tav>
                                        <p:tav tm="100000">
                                          <p:val>
                                            <p:strVal val="#ppt_h"/>
                                          </p:val>
                                        </p:tav>
                                      </p:tavLst>
                                    </p:anim>
                                    <p:animEffect transition="in" filter="fade">
                                      <p:cBhvr>
                                        <p:cTn id="39" dur="500"/>
                                        <p:tgtEl>
                                          <p:spTgt spid="1026"/>
                                        </p:tgtEl>
                                      </p:cBhvr>
                                    </p:animEffect>
                                  </p:childTnLst>
                                </p:cTn>
                              </p:par>
                              <p:par>
                                <p:cTn id="40" presetID="53" presetClass="entr" presetSubtype="16" fill="hold" nodeType="withEffect">
                                  <p:stCondLst>
                                    <p:cond delay="0"/>
                                  </p:stCondLst>
                                  <p:childTnLst>
                                    <p:set>
                                      <p:cBhvr>
                                        <p:cTn id="41" dur="1" fill="hold">
                                          <p:stCondLst>
                                            <p:cond delay="0"/>
                                          </p:stCondLst>
                                        </p:cTn>
                                        <p:tgtEl>
                                          <p:spTgt spid="1032"/>
                                        </p:tgtEl>
                                        <p:attrNameLst>
                                          <p:attrName>style.visibility</p:attrName>
                                        </p:attrNameLst>
                                      </p:cBhvr>
                                      <p:to>
                                        <p:strVal val="visible"/>
                                      </p:to>
                                    </p:set>
                                    <p:anim calcmode="lin" valueType="num">
                                      <p:cBhvr>
                                        <p:cTn id="42" dur="500" fill="hold"/>
                                        <p:tgtEl>
                                          <p:spTgt spid="1032"/>
                                        </p:tgtEl>
                                        <p:attrNameLst>
                                          <p:attrName>ppt_w</p:attrName>
                                        </p:attrNameLst>
                                      </p:cBhvr>
                                      <p:tavLst>
                                        <p:tav tm="0">
                                          <p:val>
                                            <p:fltVal val="0"/>
                                          </p:val>
                                        </p:tav>
                                        <p:tav tm="100000">
                                          <p:val>
                                            <p:strVal val="#ppt_w"/>
                                          </p:val>
                                        </p:tav>
                                      </p:tavLst>
                                    </p:anim>
                                    <p:anim calcmode="lin" valueType="num">
                                      <p:cBhvr>
                                        <p:cTn id="43" dur="500" fill="hold"/>
                                        <p:tgtEl>
                                          <p:spTgt spid="1032"/>
                                        </p:tgtEl>
                                        <p:attrNameLst>
                                          <p:attrName>ppt_h</p:attrName>
                                        </p:attrNameLst>
                                      </p:cBhvr>
                                      <p:tavLst>
                                        <p:tav tm="0">
                                          <p:val>
                                            <p:fltVal val="0"/>
                                          </p:val>
                                        </p:tav>
                                        <p:tav tm="100000">
                                          <p:val>
                                            <p:strVal val="#ppt_h"/>
                                          </p:val>
                                        </p:tav>
                                      </p:tavLst>
                                    </p:anim>
                                    <p:animEffect transition="in" filter="fade">
                                      <p:cBhvr>
                                        <p:cTn id="44" dur="500"/>
                                        <p:tgtEl>
                                          <p:spTgt spid="1032"/>
                                        </p:tgtEl>
                                      </p:cBhvr>
                                    </p:animEffect>
                                  </p:childTnLst>
                                </p:cTn>
                              </p:par>
                              <p:par>
                                <p:cTn id="45" presetID="53" presetClass="entr" presetSubtype="16"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p:cTn id="47" dur="500" fill="hold"/>
                                        <p:tgtEl>
                                          <p:spTgt spid="8"/>
                                        </p:tgtEl>
                                        <p:attrNameLst>
                                          <p:attrName>ppt_w</p:attrName>
                                        </p:attrNameLst>
                                      </p:cBhvr>
                                      <p:tavLst>
                                        <p:tav tm="0">
                                          <p:val>
                                            <p:fltVal val="0"/>
                                          </p:val>
                                        </p:tav>
                                        <p:tav tm="100000">
                                          <p:val>
                                            <p:strVal val="#ppt_w"/>
                                          </p:val>
                                        </p:tav>
                                      </p:tavLst>
                                    </p:anim>
                                    <p:anim calcmode="lin" valueType="num">
                                      <p:cBhvr>
                                        <p:cTn id="48" dur="500" fill="hold"/>
                                        <p:tgtEl>
                                          <p:spTgt spid="8"/>
                                        </p:tgtEl>
                                        <p:attrNameLst>
                                          <p:attrName>ppt_h</p:attrName>
                                        </p:attrNameLst>
                                      </p:cBhvr>
                                      <p:tavLst>
                                        <p:tav tm="0">
                                          <p:val>
                                            <p:fltVal val="0"/>
                                          </p:val>
                                        </p:tav>
                                        <p:tav tm="100000">
                                          <p:val>
                                            <p:strVal val="#ppt_h"/>
                                          </p:val>
                                        </p:tav>
                                      </p:tavLst>
                                    </p:anim>
                                    <p:animEffect transition="in" filter="fade">
                                      <p:cBhvr>
                                        <p:cTn id="49" dur="500"/>
                                        <p:tgtEl>
                                          <p:spTgt spid="8"/>
                                        </p:tgtEl>
                                      </p:cBhvr>
                                    </p:animEffect>
                                  </p:childTnLst>
                                </p:cTn>
                              </p:par>
                              <p:par>
                                <p:cTn id="50" presetID="53" presetClass="entr" presetSubtype="16" fill="hold" nodeType="withEffect">
                                  <p:stCondLst>
                                    <p:cond delay="0"/>
                                  </p:stCondLst>
                                  <p:childTnLst>
                                    <p:set>
                                      <p:cBhvr>
                                        <p:cTn id="51" dur="1" fill="hold">
                                          <p:stCondLst>
                                            <p:cond delay="0"/>
                                          </p:stCondLst>
                                        </p:cTn>
                                        <p:tgtEl>
                                          <p:spTgt spid="1034"/>
                                        </p:tgtEl>
                                        <p:attrNameLst>
                                          <p:attrName>style.visibility</p:attrName>
                                        </p:attrNameLst>
                                      </p:cBhvr>
                                      <p:to>
                                        <p:strVal val="visible"/>
                                      </p:to>
                                    </p:set>
                                    <p:anim calcmode="lin" valueType="num">
                                      <p:cBhvr>
                                        <p:cTn id="52" dur="500" fill="hold"/>
                                        <p:tgtEl>
                                          <p:spTgt spid="1034"/>
                                        </p:tgtEl>
                                        <p:attrNameLst>
                                          <p:attrName>ppt_w</p:attrName>
                                        </p:attrNameLst>
                                      </p:cBhvr>
                                      <p:tavLst>
                                        <p:tav tm="0">
                                          <p:val>
                                            <p:fltVal val="0"/>
                                          </p:val>
                                        </p:tav>
                                        <p:tav tm="100000">
                                          <p:val>
                                            <p:strVal val="#ppt_w"/>
                                          </p:val>
                                        </p:tav>
                                      </p:tavLst>
                                    </p:anim>
                                    <p:anim calcmode="lin" valueType="num">
                                      <p:cBhvr>
                                        <p:cTn id="53" dur="500" fill="hold"/>
                                        <p:tgtEl>
                                          <p:spTgt spid="1034"/>
                                        </p:tgtEl>
                                        <p:attrNameLst>
                                          <p:attrName>ppt_h</p:attrName>
                                        </p:attrNameLst>
                                      </p:cBhvr>
                                      <p:tavLst>
                                        <p:tav tm="0">
                                          <p:val>
                                            <p:fltVal val="0"/>
                                          </p:val>
                                        </p:tav>
                                        <p:tav tm="100000">
                                          <p:val>
                                            <p:strVal val="#ppt_h"/>
                                          </p:val>
                                        </p:tav>
                                      </p:tavLst>
                                    </p:anim>
                                    <p:animEffect transition="in" filter="fade">
                                      <p:cBhvr>
                                        <p:cTn id="54" dur="500"/>
                                        <p:tgtEl>
                                          <p:spTgt spid="1034"/>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anim calcmode="lin" valueType="num">
                                      <p:cBhvr>
                                        <p:cTn id="57" dur="500" fill="hold"/>
                                        <p:tgtEl>
                                          <p:spTgt spid="11"/>
                                        </p:tgtEl>
                                        <p:attrNameLst>
                                          <p:attrName>ppt_w</p:attrName>
                                        </p:attrNameLst>
                                      </p:cBhvr>
                                      <p:tavLst>
                                        <p:tav tm="0">
                                          <p:val>
                                            <p:fltVal val="0"/>
                                          </p:val>
                                        </p:tav>
                                        <p:tav tm="100000">
                                          <p:val>
                                            <p:strVal val="#ppt_w"/>
                                          </p:val>
                                        </p:tav>
                                      </p:tavLst>
                                    </p:anim>
                                    <p:anim calcmode="lin" valueType="num">
                                      <p:cBhvr>
                                        <p:cTn id="58" dur="500" fill="hold"/>
                                        <p:tgtEl>
                                          <p:spTgt spid="11"/>
                                        </p:tgtEl>
                                        <p:attrNameLst>
                                          <p:attrName>ppt_h</p:attrName>
                                        </p:attrNameLst>
                                      </p:cBhvr>
                                      <p:tavLst>
                                        <p:tav tm="0">
                                          <p:val>
                                            <p:fltVal val="0"/>
                                          </p:val>
                                        </p:tav>
                                        <p:tav tm="100000">
                                          <p:val>
                                            <p:strVal val="#ppt_h"/>
                                          </p:val>
                                        </p:tav>
                                      </p:tavLst>
                                    </p:anim>
                                    <p:animEffect transition="in" filter="fade">
                                      <p:cBhvr>
                                        <p:cTn id="5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Easy &amp; consistent dev environment setup</a:t>
            </a:r>
          </a:p>
        </p:txBody>
      </p:sp>
      <p:pic>
        <p:nvPicPr>
          <p:cNvPr id="4" name="Picture 6" descr="Image result for node.j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2497" y="2229121"/>
            <a:ext cx="3067047" cy="1878849"/>
          </a:xfrm>
          <a:prstGeom prst="rect">
            <a:avLst/>
          </a:prstGeom>
          <a:solidFill>
            <a:schemeClr val="tx1"/>
          </a:solidFill>
        </p:spPr>
      </p:pic>
      <p:pic>
        <p:nvPicPr>
          <p:cNvPr id="5" name="Picture 8" descr="https://www.rosehosting.com/blog/wp-content/uploads/2014/11/jenkin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43" y="1083158"/>
            <a:ext cx="3130830" cy="31308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104176" y="4442748"/>
            <a:ext cx="3814598" cy="2151433"/>
          </a:xfrm>
          <a:prstGeom prst="rect">
            <a:avLst/>
          </a:prstGeom>
        </p:spPr>
      </p:pic>
      <p:sp>
        <p:nvSpPr>
          <p:cNvPr id="7" name="TextBox 6"/>
          <p:cNvSpPr txBox="1"/>
          <p:nvPr/>
        </p:nvSpPr>
        <p:spPr>
          <a:xfrm>
            <a:off x="8638929" y="1137358"/>
            <a:ext cx="3180615" cy="9602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4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.NET Core</a:t>
            </a:r>
          </a:p>
        </p:txBody>
      </p:sp>
      <p:pic>
        <p:nvPicPr>
          <p:cNvPr id="8" name="Picture 18" descr="Image result for jav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7927" y="4107970"/>
            <a:ext cx="2777153" cy="277715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works on my machin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4605" y="1283411"/>
            <a:ext cx="473392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912720"/>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 Offer</a:t>
            </a:r>
          </a:p>
        </p:txBody>
      </p:sp>
      <p:sp>
        <p:nvSpPr>
          <p:cNvPr id="4" name="Rectangle 3"/>
          <p:cNvSpPr/>
          <p:nvPr/>
        </p:nvSpPr>
        <p:spPr bwMode="auto">
          <a:xfrm>
            <a:off x="574284" y="1486746"/>
            <a:ext cx="2166891" cy="1942254"/>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Fast Iteration</a:t>
            </a:r>
          </a:p>
        </p:txBody>
      </p:sp>
      <p:sp>
        <p:nvSpPr>
          <p:cNvPr id="6" name="Rectangle 5"/>
          <p:cNvSpPr/>
          <p:nvPr/>
        </p:nvSpPr>
        <p:spPr bwMode="auto">
          <a:xfrm>
            <a:off x="5053024" y="1486746"/>
            <a:ext cx="2166891" cy="1942254"/>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Resource Controls</a:t>
            </a:r>
          </a:p>
        </p:txBody>
      </p:sp>
      <p:sp>
        <p:nvSpPr>
          <p:cNvPr id="7" name="Rectangle 6"/>
          <p:cNvSpPr/>
          <p:nvPr/>
        </p:nvSpPr>
        <p:spPr bwMode="auto">
          <a:xfrm>
            <a:off x="9531764" y="1486746"/>
            <a:ext cx="2166891" cy="1942254"/>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Rapid Deployment</a:t>
            </a:r>
          </a:p>
        </p:txBody>
      </p:sp>
      <p:sp>
        <p:nvSpPr>
          <p:cNvPr id="8" name="Rectangle 7"/>
          <p:cNvSpPr/>
          <p:nvPr/>
        </p:nvSpPr>
        <p:spPr bwMode="auto">
          <a:xfrm>
            <a:off x="574284" y="4186295"/>
            <a:ext cx="2166891" cy="1942254"/>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Defined State Separation</a:t>
            </a:r>
          </a:p>
        </p:txBody>
      </p:sp>
      <p:sp>
        <p:nvSpPr>
          <p:cNvPr id="9" name="Rectangle 8"/>
          <p:cNvSpPr/>
          <p:nvPr/>
        </p:nvSpPr>
        <p:spPr bwMode="auto">
          <a:xfrm>
            <a:off x="5053024" y="4186295"/>
            <a:ext cx="2166891" cy="1942254"/>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Immutability</a:t>
            </a:r>
          </a:p>
        </p:txBody>
      </p:sp>
      <p:sp>
        <p:nvSpPr>
          <p:cNvPr id="10" name="Rectangle 9"/>
          <p:cNvSpPr/>
          <p:nvPr/>
        </p:nvSpPr>
        <p:spPr bwMode="auto">
          <a:xfrm>
            <a:off x="9459285" y="4186295"/>
            <a:ext cx="2166891" cy="1942254"/>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Density</a:t>
            </a:r>
          </a:p>
        </p:txBody>
      </p:sp>
    </p:spTree>
    <p:extLst>
      <p:ext uri="{BB962C8B-B14F-4D97-AF65-F5344CB8AC3E}">
        <p14:creationId xmlns:p14="http://schemas.microsoft.com/office/powerpoint/2010/main" val="1171092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Making Them Ideal For</a:t>
            </a:r>
          </a:p>
        </p:txBody>
      </p:sp>
      <p:grpSp>
        <p:nvGrpSpPr>
          <p:cNvPr id="7" name="Group 6"/>
          <p:cNvGrpSpPr/>
          <p:nvPr/>
        </p:nvGrpSpPr>
        <p:grpSpPr>
          <a:xfrm>
            <a:off x="2883811" y="1523650"/>
            <a:ext cx="2166360" cy="1942254"/>
            <a:chOff x="2103523" y="4870764"/>
            <a:chExt cx="1828800" cy="1828800"/>
          </a:xfrm>
          <a:solidFill>
            <a:schemeClr val="accent2">
              <a:lumMod val="75000"/>
              <a:lumOff val="25000"/>
            </a:schemeClr>
          </a:solidFill>
        </p:grpSpPr>
        <p:sp>
          <p:nvSpPr>
            <p:cNvPr id="29" name="Rectangle 28"/>
            <p:cNvSpPr/>
            <p:nvPr/>
          </p:nvSpPr>
          <p:spPr bwMode="auto">
            <a:xfrm>
              <a:off x="2103523" y="4870764"/>
              <a:ext cx="1828800" cy="1828800"/>
            </a:xfrm>
            <a:prstGeom prst="rect">
              <a:avLst/>
            </a:prstGeom>
            <a:grp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Distributed Compute</a:t>
              </a:r>
            </a:p>
          </p:txBody>
        </p:sp>
        <mc:AlternateContent xmlns:mc="http://schemas.openxmlformats.org/markup-compatibility/2006" xmlns:a14="http://schemas.microsoft.com/office/drawing/2010/main">
          <mc:Choice Requires="a14">
            <p:sp>
              <p:nvSpPr>
                <p:cNvPr id="30" name="TextBox 29"/>
                <p:cNvSpPr txBox="1"/>
                <p:nvPr/>
              </p:nvSpPr>
              <p:spPr>
                <a:xfrm>
                  <a:off x="2103523" y="4978500"/>
                  <a:ext cx="1828800" cy="958775"/>
                </a:xfrm>
                <a:prstGeom prst="rect">
                  <a:avLst/>
                </a:prstGeom>
                <a:grp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14:m>
                    <m:oMathPara xmlns:m="http://schemas.openxmlformats.org/officeDocument/2006/math">
                      <m:oMathParaPr>
                        <m:jc m:val="centerGroup"/>
                      </m:oMathParaPr>
                      <m:oMath xmlns:m="http://schemas.openxmlformats.org/officeDocument/2006/math">
                        <m:r>
                          <a:rPr kumimoji="0" lang="en-US" sz="4705" b="0" i="1" u="none" strike="noStrike" kern="1200" cap="none" spc="0" normalizeH="0" baseline="0" noProof="0">
                            <a:ln w="0"/>
                            <a:solidFill>
                              <a:srgbClr val="FFFFFF"/>
                            </a:solidFill>
                            <a:effectLst>
                              <a:outerShdw blurRad="38100" dist="25400" dir="5400000" algn="ctr" rotWithShape="0">
                                <a:srgbClr val="6E747A">
                                  <a:alpha val="43000"/>
                                </a:srgbClr>
                              </a:outerShdw>
                            </a:effectLst>
                            <a:uLnTx/>
                            <a:uFillTx/>
                            <a:latin typeface="Cambria Math" panose="02040503050406030204" pitchFamily="18" charset="0"/>
                            <a:ea typeface="Cambria Math" panose="02040503050406030204" pitchFamily="18" charset="0"/>
                            <a:cs typeface="+mn-cs"/>
                          </a:rPr>
                          <m:t>𝑓</m:t>
                        </m:r>
                        <m:d>
                          <m:dPr>
                            <m:ctrlPr>
                              <a:rPr kumimoji="0" lang="en-US" sz="4705" b="0" i="1" u="none" strike="noStrike" kern="1200" cap="none" spc="0" normalizeH="0" baseline="0" noProof="0">
                                <a:ln w="0"/>
                                <a:solidFill>
                                  <a:srgbClr val="FFFFFF"/>
                                </a:solidFill>
                                <a:effectLst>
                                  <a:outerShdw blurRad="38100" dist="25400" dir="5400000" algn="ctr" rotWithShape="0">
                                    <a:srgbClr val="6E747A">
                                      <a:alpha val="43000"/>
                                    </a:srgbClr>
                                  </a:outerShdw>
                                </a:effectLst>
                                <a:uLnTx/>
                                <a:uFillTx/>
                                <a:latin typeface="Cambria Math" panose="02040503050406030204" pitchFamily="18" charset="0"/>
                                <a:ea typeface="Cambria Math" panose="02040503050406030204" pitchFamily="18" charset="0"/>
                                <a:cs typeface="+mn-cs"/>
                              </a:rPr>
                            </m:ctrlPr>
                          </m:dPr>
                          <m:e>
                            <m:r>
                              <a:rPr kumimoji="0" lang="en-US" sz="4705" b="0" i="1" u="none" strike="noStrike" kern="1200" cap="none" spc="0" normalizeH="0" baseline="0" noProof="0">
                                <a:ln w="0"/>
                                <a:solidFill>
                                  <a:srgbClr val="FFFFFF"/>
                                </a:solidFill>
                                <a:effectLst>
                                  <a:outerShdw blurRad="38100" dist="25400" dir="5400000" algn="ctr" rotWithShape="0">
                                    <a:srgbClr val="6E747A">
                                      <a:alpha val="43000"/>
                                    </a:srgbClr>
                                  </a:outerShdw>
                                </a:effectLst>
                                <a:uLnTx/>
                                <a:uFillTx/>
                                <a:latin typeface="Cambria Math" panose="02040503050406030204" pitchFamily="18" charset="0"/>
                                <a:ea typeface="Cambria Math" panose="02040503050406030204" pitchFamily="18" charset="0"/>
                                <a:cs typeface="+mn-cs"/>
                              </a:rPr>
                              <m:t>𝑥</m:t>
                            </m:r>
                          </m:e>
                        </m:d>
                      </m:oMath>
                    </m:oMathPara>
                  </a14:m>
                  <a:endParaRPr kumimoji="0" lang="en-US" sz="4705" b="0" i="0" u="none" strike="noStrike" kern="1200" cap="none" spc="0" normalizeH="0" baseline="0" noProof="0" dirty="0" err="1">
                    <a:ln w="0"/>
                    <a:solidFill>
                      <a:srgbClr val="FFFFFF"/>
                    </a:solidFill>
                    <a:effectLst>
                      <a:outerShdw blurRad="38100" dist="25400" dir="5400000" algn="ctr" rotWithShape="0">
                        <a:srgbClr val="6E747A">
                          <a:alpha val="43000"/>
                        </a:srgbClr>
                      </a:outerShdw>
                    </a:effectLst>
                    <a:uLnTx/>
                    <a:uFillTx/>
                    <a:latin typeface="Segoe UI"/>
                    <a:ea typeface="+mn-ea"/>
                    <a:cs typeface="+mn-cs"/>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2103523" y="4978500"/>
                  <a:ext cx="1828800" cy="958775"/>
                </a:xfrm>
                <a:prstGeom prst="rect">
                  <a:avLst/>
                </a:prstGeom>
                <a:blipFill>
                  <a:blip r:embed="rId3"/>
                  <a:stretch>
                    <a:fillRect/>
                  </a:stretch>
                </a:blipFill>
              </p:spPr>
              <p:txBody>
                <a:bodyPr/>
                <a:lstStyle/>
                <a:p>
                  <a:r>
                    <a:rPr lang="en-US">
                      <a:noFill/>
                    </a:rPr>
                    <a:t> </a:t>
                  </a:r>
                </a:p>
              </p:txBody>
            </p:sp>
          </mc:Fallback>
        </mc:AlternateContent>
      </p:grpSp>
      <p:grpSp>
        <p:nvGrpSpPr>
          <p:cNvPr id="15" name="Group 14"/>
          <p:cNvGrpSpPr/>
          <p:nvPr/>
        </p:nvGrpSpPr>
        <p:grpSpPr>
          <a:xfrm>
            <a:off x="7365935" y="4250723"/>
            <a:ext cx="2166360" cy="1942254"/>
            <a:chOff x="7666037" y="3954462"/>
            <a:chExt cx="1828800" cy="1828800"/>
          </a:xfrm>
          <a:solidFill>
            <a:schemeClr val="accent2">
              <a:lumMod val="75000"/>
              <a:lumOff val="25000"/>
            </a:schemeClr>
          </a:solidFill>
        </p:grpSpPr>
        <p:sp>
          <p:nvSpPr>
            <p:cNvPr id="64" name="Rectangle 63"/>
            <p:cNvSpPr/>
            <p:nvPr/>
          </p:nvSpPr>
          <p:spPr bwMode="auto">
            <a:xfrm>
              <a:off x="7666037" y="3954462"/>
              <a:ext cx="1828800" cy="1828800"/>
            </a:xfrm>
            <a:prstGeom prst="rect">
              <a:avLst/>
            </a:prstGeom>
            <a:grp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Tasks</a:t>
              </a:r>
            </a:p>
          </p:txBody>
        </p:sp>
        <p:sp>
          <p:nvSpPr>
            <p:cNvPr id="70" name="Freeform 69"/>
            <p:cNvSpPr>
              <a:spLocks noChangeAspect="1"/>
            </p:cNvSpPr>
            <p:nvPr/>
          </p:nvSpPr>
          <p:spPr bwMode="black">
            <a:xfrm>
              <a:off x="8114156" y="4210815"/>
              <a:ext cx="932561" cy="987257"/>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45" tIns="74436" rIns="93045" bIns="74436" numCol="1" spcCol="0" rtlCol="0" fromWordArt="0" anchor="t" anchorCtr="0" forceAA="0" compatLnSpc="1">
              <a:prstTxWarp prst="textNoShape">
                <a:avLst/>
              </a:prstTxWarp>
              <a:noAutofit/>
            </a:bodyPr>
            <a:lstStyle/>
            <a:p>
              <a:pPr marL="0" marR="0" lvl="0" indent="0" algn="ctr" defTabSz="474391" rtl="0" eaLnBrk="1" fontAlgn="base" latinLnBrk="0" hangingPunct="1">
                <a:lnSpc>
                  <a:spcPct val="90000"/>
                </a:lnSpc>
                <a:spcBef>
                  <a:spcPct val="0"/>
                </a:spcBef>
                <a:spcAft>
                  <a:spcPct val="0"/>
                </a:spcAft>
                <a:buClrTx/>
                <a:buSzTx/>
                <a:buFontTx/>
                <a:buNone/>
                <a:tabLst/>
                <a:defRPr/>
              </a:pPr>
              <a:endParaRPr kumimoji="0" lang="en-US" sz="1221"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14" name="Group 13"/>
          <p:cNvGrpSpPr/>
          <p:nvPr/>
        </p:nvGrpSpPr>
        <p:grpSpPr>
          <a:xfrm>
            <a:off x="2883811" y="4250723"/>
            <a:ext cx="2166360" cy="1942254"/>
            <a:chOff x="3017837" y="3954462"/>
            <a:chExt cx="1828800" cy="1828800"/>
          </a:xfrm>
          <a:solidFill>
            <a:schemeClr val="accent2">
              <a:lumMod val="75000"/>
              <a:lumOff val="25000"/>
            </a:schemeClr>
          </a:solidFill>
        </p:grpSpPr>
        <p:sp>
          <p:nvSpPr>
            <p:cNvPr id="48" name="Rectangle 47"/>
            <p:cNvSpPr/>
            <p:nvPr/>
          </p:nvSpPr>
          <p:spPr bwMode="auto">
            <a:xfrm>
              <a:off x="3017837" y="3954462"/>
              <a:ext cx="1828800" cy="1828800"/>
            </a:xfrm>
            <a:prstGeom prst="rect">
              <a:avLst/>
            </a:prstGeom>
            <a:grp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Scale Out</a:t>
              </a:r>
            </a:p>
          </p:txBody>
        </p:sp>
        <p:sp>
          <p:nvSpPr>
            <p:cNvPr id="72" name="Freeform 21"/>
            <p:cNvSpPr>
              <a:spLocks noChangeAspect="1" noEditPoints="1"/>
            </p:cNvSpPr>
            <p:nvPr/>
          </p:nvSpPr>
          <p:spPr bwMode="black">
            <a:xfrm>
              <a:off x="3474298" y="4305311"/>
              <a:ext cx="915878" cy="798263"/>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45" tIns="74436" rIns="93045" bIns="74436" numCol="1" spcCol="0" rtlCol="0" fromWordArt="0" anchor="t" anchorCtr="0" forceAA="0" compatLnSpc="1">
              <a:prstTxWarp prst="textNoShape">
                <a:avLst/>
              </a:prstTxWarp>
              <a:noAutofit/>
            </a:bodyPr>
            <a:lstStyle/>
            <a:p>
              <a:pPr marL="0" marR="0" lvl="0" indent="0" algn="ctr" defTabSz="474391" rtl="0" eaLnBrk="1" fontAlgn="base" latinLnBrk="0" hangingPunct="1">
                <a:lnSpc>
                  <a:spcPct val="90000"/>
                </a:lnSpc>
                <a:spcBef>
                  <a:spcPct val="0"/>
                </a:spcBef>
                <a:spcAft>
                  <a:spcPct val="0"/>
                </a:spcAft>
                <a:buClrTx/>
                <a:buSzTx/>
                <a:buFontTx/>
                <a:buNone/>
                <a:tabLst/>
                <a:defRPr/>
              </a:pPr>
              <a:endParaRPr kumimoji="0" lang="en-US" sz="1221"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5" name="Group 4"/>
          <p:cNvGrpSpPr/>
          <p:nvPr/>
        </p:nvGrpSpPr>
        <p:grpSpPr>
          <a:xfrm>
            <a:off x="7365934" y="1523650"/>
            <a:ext cx="2166360" cy="1942254"/>
            <a:chOff x="7362751" y="1627212"/>
            <a:chExt cx="2166360" cy="1942254"/>
          </a:xfrm>
        </p:grpSpPr>
        <p:grpSp>
          <p:nvGrpSpPr>
            <p:cNvPr id="4" name="Group 3"/>
            <p:cNvGrpSpPr/>
            <p:nvPr/>
          </p:nvGrpSpPr>
          <p:grpSpPr>
            <a:xfrm>
              <a:off x="7362751" y="1627212"/>
              <a:ext cx="2166360" cy="1942254"/>
              <a:chOff x="7165848" y="4895023"/>
              <a:chExt cx="1828800" cy="1828800"/>
            </a:xfrm>
            <a:solidFill>
              <a:schemeClr val="accent2">
                <a:lumMod val="75000"/>
                <a:lumOff val="25000"/>
              </a:schemeClr>
            </a:solidFill>
          </p:grpSpPr>
          <p:sp>
            <p:nvSpPr>
              <p:cNvPr id="33" name="Rectangle 32"/>
              <p:cNvSpPr/>
              <p:nvPr/>
            </p:nvSpPr>
            <p:spPr bwMode="auto">
              <a:xfrm>
                <a:off x="7165848" y="4895023"/>
                <a:ext cx="1828800" cy="1828800"/>
              </a:xfrm>
              <a:prstGeom prst="rect">
                <a:avLst/>
              </a:prstGeom>
              <a:grp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Web</a:t>
                </a:r>
              </a:p>
            </p:txBody>
          </p:sp>
          <p:grpSp>
            <p:nvGrpSpPr>
              <p:cNvPr id="2" name="Group 1"/>
              <p:cNvGrpSpPr/>
              <p:nvPr/>
            </p:nvGrpSpPr>
            <p:grpSpPr>
              <a:xfrm>
                <a:off x="7577364" y="5021262"/>
                <a:ext cx="1005769" cy="920831"/>
                <a:chOff x="7589837" y="5094544"/>
                <a:chExt cx="1005769" cy="920831"/>
              </a:xfrm>
              <a:grpFill/>
            </p:grpSpPr>
            <p:sp>
              <p:nvSpPr>
                <p:cNvPr id="35" name="Freeform 19"/>
                <p:cNvSpPr>
                  <a:spLocks/>
                </p:cNvSpPr>
                <p:nvPr/>
              </p:nvSpPr>
              <p:spPr bwMode="auto">
                <a:xfrm>
                  <a:off x="7589837" y="5094544"/>
                  <a:ext cx="1005769" cy="92083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20"/>
                <p:cNvSpPr>
                  <a:spLocks/>
                </p:cNvSpPr>
                <p:nvPr/>
              </p:nvSpPr>
              <p:spPr bwMode="auto">
                <a:xfrm>
                  <a:off x="7589837" y="5094544"/>
                  <a:ext cx="1005769" cy="92083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grpFill/>
                <a:ln>
                  <a:noFill/>
                </a:ln>
                <a:extLst/>
              </p:spPr>
              <p:txBody>
                <a:bodyPr vert="horz" wrap="square" lIns="89630" tIns="44814" rIns="89630" bIns="44814" numCol="1" anchor="t" anchorCtr="0" compatLnSpc="1">
                  <a:prstTxWarp prst="textNoShape">
                    <a:avLst/>
                  </a:prstTxWarp>
                </a:bodyPr>
                <a:lstStyle/>
                <a:p>
                  <a:pPr marL="0" marR="0" lvl="0" indent="0" algn="l"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21"/>
                <p:cNvSpPr>
                  <a:spLocks/>
                </p:cNvSpPr>
                <p:nvPr/>
              </p:nvSpPr>
              <p:spPr bwMode="auto">
                <a:xfrm>
                  <a:off x="7711121" y="5232209"/>
                  <a:ext cx="124243" cy="33039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22"/>
                <p:cNvSpPr>
                  <a:spLocks/>
                </p:cNvSpPr>
                <p:nvPr/>
              </p:nvSpPr>
              <p:spPr bwMode="auto">
                <a:xfrm>
                  <a:off x="7861987" y="5577903"/>
                  <a:ext cx="600503" cy="308983"/>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23"/>
                <p:cNvSpPr>
                  <a:spLocks/>
                </p:cNvSpPr>
                <p:nvPr/>
              </p:nvSpPr>
              <p:spPr bwMode="auto">
                <a:xfrm>
                  <a:off x="8101597" y="5342342"/>
                  <a:ext cx="425972" cy="370167"/>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Freeform 24"/>
                <p:cNvSpPr>
                  <a:spLocks/>
                </p:cNvSpPr>
                <p:nvPr/>
              </p:nvSpPr>
              <p:spPr bwMode="auto">
                <a:xfrm>
                  <a:off x="7894526" y="5115959"/>
                  <a:ext cx="186363" cy="183553"/>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25"/>
                <p:cNvSpPr>
                  <a:spLocks/>
                </p:cNvSpPr>
                <p:nvPr/>
              </p:nvSpPr>
              <p:spPr bwMode="auto">
                <a:xfrm>
                  <a:off x="7728870" y="5562607"/>
                  <a:ext cx="133116" cy="348752"/>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Freeform 26"/>
                <p:cNvSpPr>
                  <a:spLocks/>
                </p:cNvSpPr>
                <p:nvPr/>
              </p:nvSpPr>
              <p:spPr bwMode="auto">
                <a:xfrm>
                  <a:off x="7790991" y="5299512"/>
                  <a:ext cx="310604" cy="351813"/>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Freeform 27"/>
                <p:cNvSpPr>
                  <a:spLocks/>
                </p:cNvSpPr>
                <p:nvPr/>
              </p:nvSpPr>
              <p:spPr bwMode="auto">
                <a:xfrm>
                  <a:off x="8015811" y="5189379"/>
                  <a:ext cx="425972" cy="192731"/>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28"/>
                <p:cNvSpPr>
                  <a:spLocks/>
                </p:cNvSpPr>
                <p:nvPr/>
              </p:nvSpPr>
              <p:spPr bwMode="auto">
                <a:xfrm>
                  <a:off x="8246545" y="5464711"/>
                  <a:ext cx="221861" cy="220266"/>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29"/>
                <p:cNvSpPr>
                  <a:spLocks/>
                </p:cNvSpPr>
                <p:nvPr/>
              </p:nvSpPr>
              <p:spPr bwMode="auto">
                <a:xfrm>
                  <a:off x="8060182" y="5712509"/>
                  <a:ext cx="195237" cy="204968"/>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Freeform 30"/>
                <p:cNvSpPr>
                  <a:spLocks/>
                </p:cNvSpPr>
                <p:nvPr/>
              </p:nvSpPr>
              <p:spPr bwMode="auto">
                <a:xfrm>
                  <a:off x="7699289" y="5406586"/>
                  <a:ext cx="304689" cy="308983"/>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pic>
          <p:nvPicPr>
            <p:cNvPr id="8" name="Picture 7"/>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999243" y="2023802"/>
              <a:ext cx="914400" cy="914400"/>
            </a:xfrm>
            <a:prstGeom prst="rect">
              <a:avLst/>
            </a:prstGeom>
          </p:spPr>
        </p:pic>
      </p:grpSp>
      <p:grpSp>
        <p:nvGrpSpPr>
          <p:cNvPr id="28" name="Group 27"/>
          <p:cNvGrpSpPr/>
          <p:nvPr/>
        </p:nvGrpSpPr>
        <p:grpSpPr>
          <a:xfrm>
            <a:off x="5127739" y="1523650"/>
            <a:ext cx="2166360" cy="1942254"/>
            <a:chOff x="4922837" y="4870764"/>
            <a:chExt cx="1828800" cy="1828800"/>
          </a:xfrm>
          <a:solidFill>
            <a:schemeClr val="accent2">
              <a:lumMod val="75000"/>
              <a:lumOff val="25000"/>
            </a:schemeClr>
          </a:solidFill>
        </p:grpSpPr>
        <p:sp>
          <p:nvSpPr>
            <p:cNvPr id="31" name="Rectangle 30"/>
            <p:cNvSpPr/>
            <p:nvPr/>
          </p:nvSpPr>
          <p:spPr bwMode="auto">
            <a:xfrm>
              <a:off x="4922837" y="4870764"/>
              <a:ext cx="1828800" cy="1828800"/>
            </a:xfrm>
            <a:prstGeom prst="rect">
              <a:avLst/>
            </a:prstGeom>
            <a:grp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Database *</a:t>
              </a:r>
            </a:p>
          </p:txBody>
        </p:sp>
        <p:sp>
          <p:nvSpPr>
            <p:cNvPr id="32" name="Freeform 31"/>
            <p:cNvSpPr>
              <a:spLocks noChangeAspect="1"/>
            </p:cNvSpPr>
            <p:nvPr/>
          </p:nvSpPr>
          <p:spPr bwMode="black">
            <a:xfrm>
              <a:off x="5127604" y="5021262"/>
              <a:ext cx="1419266" cy="990600"/>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6" name="TextBox 5"/>
          <p:cNvSpPr txBox="1"/>
          <p:nvPr/>
        </p:nvSpPr>
        <p:spPr>
          <a:xfrm>
            <a:off x="0" y="6122999"/>
            <a:ext cx="12192000" cy="7940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1" u="none" strike="noStrike" kern="1200" cap="none" spc="0" normalizeH="0" baseline="0" noProof="0" dirty="0">
                <a:ln>
                  <a:noFill/>
                </a:ln>
                <a:solidFill>
                  <a:srgbClr val="FF0000"/>
                </a:solidFill>
                <a:effectLst/>
                <a:uLnTx/>
                <a:uFillTx/>
                <a:latin typeface="Segoe UI"/>
                <a:ea typeface="+mn-ea"/>
                <a:cs typeface="+mn-cs"/>
              </a:rPr>
              <a:t>* Data should be saved to a volume mapped to the host. Data is closely tied to the lifetime of the container. Better for dev/test environments.</a:t>
            </a:r>
          </a:p>
        </p:txBody>
      </p:sp>
    </p:spTree>
    <p:extLst>
      <p:ext uri="{BB962C8B-B14F-4D97-AF65-F5344CB8AC3E}">
        <p14:creationId xmlns:p14="http://schemas.microsoft.com/office/powerpoint/2010/main" val="31608054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6.25E-7 2.59259E-6 L -0.20599 0.00115 " pathEditMode="relative" rAng="0" ptsTypes="AA">
                                      <p:cBhvr>
                                        <p:cTn id="6" dur="2000" fill="hold"/>
                                        <p:tgtEl>
                                          <p:spTgt spid="7"/>
                                        </p:tgtEl>
                                        <p:attrNameLst>
                                          <p:attrName>ppt_x</p:attrName>
                                          <p:attrName>ppt_y</p:attrName>
                                        </p:attrNameLst>
                                      </p:cBhvr>
                                      <p:rCtr x="-10299" y="46"/>
                                    </p:animMotion>
                                  </p:childTnLst>
                                </p:cTn>
                              </p:par>
                              <p:par>
                                <p:cTn id="7" presetID="63" presetClass="path" presetSubtype="0" accel="50000" decel="50000" fill="hold" nodeType="withEffect">
                                  <p:stCondLst>
                                    <p:cond delay="0"/>
                                  </p:stCondLst>
                                  <p:childTnLst>
                                    <p:animMotion origin="layout" path="M 1.25E-6 2.59259E-6 L 0.19935 -0.00023 " pathEditMode="relative" rAng="0" ptsTypes="AA">
                                      <p:cBhvr>
                                        <p:cTn id="8" dur="2000" fill="hold"/>
                                        <p:tgtEl>
                                          <p:spTgt spid="5"/>
                                        </p:tgtEl>
                                        <p:attrNameLst>
                                          <p:attrName>ppt_x</p:attrName>
                                          <p:attrName>ppt_y</p:attrName>
                                        </p:attrNameLst>
                                      </p:cBhvr>
                                      <p:rCtr x="9961" y="-23"/>
                                    </p:animMotion>
                                  </p:childTnLst>
                                </p:cTn>
                              </p:par>
                            </p:childTnLst>
                          </p:cTn>
                        </p:par>
                        <p:par>
                          <p:cTn id="9" fill="hold">
                            <p:stCondLst>
                              <p:cond delay="2000"/>
                            </p:stCondLst>
                            <p:childTnLst>
                              <p:par>
                                <p:cTn id="10" presetID="42" presetClass="entr" presetSubtype="0" fill="hold" nodeType="after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Managing Images</a:t>
            </a:r>
            <a:endParaRPr lang="en-US" dirty="0"/>
          </a:p>
        </p:txBody>
      </p:sp>
      <p:sp>
        <p:nvSpPr>
          <p:cNvPr id="3" name="Text Placeholder 2"/>
          <p:cNvSpPr>
            <a:spLocks noGrp="1"/>
          </p:cNvSpPr>
          <p:nvPr>
            <p:ph type="body" sz="quarter" idx="10"/>
          </p:nvPr>
        </p:nvSpPr>
        <p:spPr>
          <a:xfrm>
            <a:off x="269239" y="1189177"/>
            <a:ext cx="11653523" cy="5042021"/>
          </a:xfrm>
        </p:spPr>
        <p:txBody>
          <a:bodyPr/>
          <a:lstStyle/>
          <a:p>
            <a:r>
              <a:rPr lang="en-US" dirty="0"/>
              <a:t>Listing our local (on host) images</a:t>
            </a:r>
          </a:p>
          <a:p>
            <a:pPr lvl="1"/>
            <a:r>
              <a:rPr lang="en-US" dirty="0" err="1">
                <a:latin typeface="Consolas" panose="020B0609020204030204" pitchFamily="49" charset="0"/>
              </a:rPr>
              <a:t>docker</a:t>
            </a:r>
            <a:r>
              <a:rPr lang="en-US" dirty="0">
                <a:latin typeface="Consolas" panose="020B0609020204030204" pitchFamily="49" charset="0"/>
              </a:rPr>
              <a:t> images</a:t>
            </a:r>
          </a:p>
          <a:p>
            <a:pPr lvl="1"/>
            <a:r>
              <a:rPr lang="en-US" dirty="0"/>
              <a:t> </a:t>
            </a:r>
          </a:p>
          <a:p>
            <a:r>
              <a:rPr lang="en-US" dirty="0"/>
              <a:t>hub.docker.com</a:t>
            </a:r>
          </a:p>
          <a:p>
            <a:pPr lvl="1"/>
            <a:r>
              <a:rPr lang="en-US" dirty="0"/>
              <a:t>VERSION! VERSION! VERSION!</a:t>
            </a:r>
          </a:p>
          <a:p>
            <a:pPr lvl="1"/>
            <a:r>
              <a:rPr lang="en-US" dirty="0"/>
              <a:t> </a:t>
            </a:r>
          </a:p>
          <a:p>
            <a:r>
              <a:rPr lang="en-US" dirty="0"/>
              <a:t>Pulling images</a:t>
            </a:r>
          </a:p>
          <a:p>
            <a:pPr lvl="1"/>
            <a:r>
              <a:rPr lang="en-US" dirty="0" err="1">
                <a:latin typeface="Consolas" panose="020B0609020204030204" pitchFamily="49" charset="0"/>
              </a:rPr>
              <a:t>docker</a:t>
            </a:r>
            <a:r>
              <a:rPr lang="en-US" dirty="0">
                <a:latin typeface="Consolas" panose="020B0609020204030204" pitchFamily="49" charset="0"/>
              </a:rPr>
              <a:t> pull </a:t>
            </a:r>
            <a:r>
              <a:rPr lang="en-US" dirty="0"/>
              <a:t>&lt;image&gt;</a:t>
            </a:r>
          </a:p>
          <a:p>
            <a:pPr lvl="1"/>
            <a:r>
              <a:rPr lang="en-US" dirty="0"/>
              <a:t> </a:t>
            </a:r>
          </a:p>
          <a:p>
            <a:r>
              <a:rPr lang="en-US" dirty="0"/>
              <a:t>Removing images</a:t>
            </a:r>
          </a:p>
          <a:p>
            <a:pPr lvl="1"/>
            <a:r>
              <a:rPr lang="en-US" dirty="0" err="1">
                <a:latin typeface="Consolas" panose="020B0609020204030204" pitchFamily="49" charset="0"/>
              </a:rPr>
              <a:t>docker</a:t>
            </a:r>
            <a:r>
              <a:rPr lang="en-US" dirty="0">
                <a:latin typeface="Consolas" panose="020B0609020204030204" pitchFamily="49" charset="0"/>
              </a:rPr>
              <a:t> </a:t>
            </a:r>
            <a:r>
              <a:rPr lang="en-US" dirty="0" err="1">
                <a:latin typeface="Consolas" panose="020B0609020204030204" pitchFamily="49" charset="0"/>
              </a:rPr>
              <a:t>rm</a:t>
            </a:r>
            <a:r>
              <a:rPr lang="en-US" dirty="0">
                <a:latin typeface="Consolas" panose="020B0609020204030204" pitchFamily="49" charset="0"/>
              </a:rPr>
              <a:t> </a:t>
            </a:r>
            <a:r>
              <a:rPr lang="en-US" dirty="0"/>
              <a:t>&lt;</a:t>
            </a:r>
            <a:r>
              <a:rPr lang="en-US" dirty="0" err="1"/>
              <a:t>imageId</a:t>
            </a:r>
            <a:r>
              <a:rPr lang="en-US" dirty="0"/>
              <a:t>&gt;</a:t>
            </a:r>
          </a:p>
        </p:txBody>
      </p:sp>
      <p:sp>
        <p:nvSpPr>
          <p:cNvPr id="16" name="TextBox 15"/>
          <p:cNvSpPr txBox="1"/>
          <p:nvPr/>
        </p:nvSpPr>
        <p:spPr>
          <a:xfrm>
            <a:off x="9987512" y="6470703"/>
            <a:ext cx="888385" cy="18466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Content © Microsoft</a:t>
            </a:r>
          </a:p>
        </p:txBody>
      </p:sp>
      <p:sp>
        <p:nvSpPr>
          <p:cNvPr id="10" name="Text Placeholder 2"/>
          <p:cNvSpPr txBox="1">
            <a:spLocks/>
          </p:cNvSpPr>
          <p:nvPr/>
        </p:nvSpPr>
        <p:spPr>
          <a:xfrm>
            <a:off x="5541528" y="3812090"/>
            <a:ext cx="7172388" cy="2387064"/>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Show history</a:t>
            </a:r>
          </a:p>
          <a:p>
            <a:pPr marL="0" marR="0" lvl="1" indent="0" algn="l" defTabSz="914367" rtl="0" eaLnBrk="1" fontAlgn="auto" latinLnBrk="0" hangingPunct="1">
              <a:lnSpc>
                <a:spcPct val="90000"/>
              </a:lnSpc>
              <a:spcBef>
                <a:spcPct val="20000"/>
              </a:spcBef>
              <a:spcAft>
                <a:spcPts val="0"/>
              </a:spcAft>
              <a:buClrTx/>
              <a:buSzPct val="90000"/>
              <a:buFontTx/>
              <a:buNone/>
              <a:tabLst/>
              <a:defRPr/>
            </a:pPr>
            <a:r>
              <a:rPr kumimoji="0" lang="en-US" sz="1961"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mn-ea"/>
                <a:cs typeface="+mn-cs"/>
              </a:rPr>
              <a:t>docker</a:t>
            </a:r>
            <a:r>
              <a:rPr kumimoji="0" lang="en-US" sz="1961"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mn-cs"/>
              </a:rPr>
              <a:t> history </a:t>
            </a:r>
            <a:r>
              <a:rPr kumimoji="0" lang="en-US" sz="1961"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&lt;</a:t>
            </a:r>
            <a:r>
              <a:rPr kumimoji="0" lang="en-US" sz="1961"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a:ea typeface="+mn-ea"/>
                <a:cs typeface="+mn-cs"/>
              </a:rPr>
              <a:t>imageId</a:t>
            </a:r>
            <a:r>
              <a:rPr kumimoji="0" lang="en-US" sz="1961"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&gt;</a:t>
            </a:r>
          </a:p>
          <a:p>
            <a:pPr marL="0" marR="0" lvl="1" indent="0" algn="l" defTabSz="914367" rtl="0" eaLnBrk="1" fontAlgn="auto" latinLnBrk="0" hangingPunct="1">
              <a:lnSpc>
                <a:spcPct val="90000"/>
              </a:lnSpc>
              <a:spcBef>
                <a:spcPct val="20000"/>
              </a:spcBef>
              <a:spcAft>
                <a:spcPts val="0"/>
              </a:spcAft>
              <a:buClrTx/>
              <a:buSzPct val="90000"/>
              <a:buFontTx/>
              <a:buNone/>
              <a:tabLst/>
              <a:defRPr/>
            </a:pPr>
            <a:endParaRPr kumimoji="0" lang="en-US" sz="1961"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Tag images</a:t>
            </a:r>
          </a:p>
          <a:p>
            <a:pPr marL="0" marR="0" lvl="1" indent="0" algn="l" defTabSz="914367" rtl="0" eaLnBrk="1" fontAlgn="auto" latinLnBrk="0" hangingPunct="1">
              <a:lnSpc>
                <a:spcPct val="90000"/>
              </a:lnSpc>
              <a:spcBef>
                <a:spcPct val="20000"/>
              </a:spcBef>
              <a:spcAft>
                <a:spcPts val="0"/>
              </a:spcAft>
              <a:buClrTx/>
              <a:buSzPct val="90000"/>
              <a:buFontTx/>
              <a:buNone/>
              <a:tabLst/>
              <a:defRPr/>
            </a:pPr>
            <a:r>
              <a:rPr kumimoji="0" lang="en-US" sz="1961"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mn-ea"/>
                <a:cs typeface="+mn-cs"/>
              </a:rPr>
              <a:t>docker</a:t>
            </a:r>
            <a:r>
              <a:rPr kumimoji="0" lang="en-US" sz="1961"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mn-cs"/>
              </a:rPr>
              <a:t> tag </a:t>
            </a:r>
            <a:r>
              <a:rPr kumimoji="0" lang="en-US" sz="1961"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&lt;image&gt; &lt;username&gt;/&lt;image&gt;:&lt;version&gt;</a:t>
            </a:r>
          </a:p>
        </p:txBody>
      </p:sp>
    </p:spTree>
    <p:extLst>
      <p:ext uri="{BB962C8B-B14F-4D97-AF65-F5344CB8AC3E}">
        <p14:creationId xmlns:p14="http://schemas.microsoft.com/office/powerpoint/2010/main" val="42520166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fade">
                                      <p:cBhvr>
                                        <p:cTn id="34" dur="500"/>
                                        <p:tgtEl>
                                          <p:spTgt spid="3">
                                            <p:txEl>
                                              <p:pRg st="10" end="1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
                                            <p:txEl>
                                              <p:pRg st="0" end="0"/>
                                            </p:txEl>
                                          </p:spTgt>
                                        </p:tgtEl>
                                        <p:attrNameLst>
                                          <p:attrName>style.visibility</p:attrName>
                                        </p:attrNameLst>
                                      </p:cBhvr>
                                      <p:to>
                                        <p:strVal val="visible"/>
                                      </p:to>
                                    </p:set>
                                    <p:animEffect transition="in" filter="fade">
                                      <p:cBhvr>
                                        <p:cTn id="39" dur="500"/>
                                        <p:tgtEl>
                                          <p:spTgt spid="10">
                                            <p:txEl>
                                              <p:pRg st="0" end="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0">
                                            <p:txEl>
                                              <p:pRg st="1" end="1"/>
                                            </p:txEl>
                                          </p:spTgt>
                                        </p:tgtEl>
                                        <p:attrNameLst>
                                          <p:attrName>style.visibility</p:attrName>
                                        </p:attrNameLst>
                                      </p:cBhvr>
                                      <p:to>
                                        <p:strVal val="visible"/>
                                      </p:to>
                                    </p:set>
                                    <p:animEffect transition="in" filter="fade">
                                      <p:cBhvr>
                                        <p:cTn id="42" dur="500"/>
                                        <p:tgtEl>
                                          <p:spTgt spid="10">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xEl>
                                              <p:pRg st="3" end="3"/>
                                            </p:txEl>
                                          </p:spTgt>
                                        </p:tgtEl>
                                        <p:attrNameLst>
                                          <p:attrName>style.visibility</p:attrName>
                                        </p:attrNameLst>
                                      </p:cBhvr>
                                      <p:to>
                                        <p:strVal val="visible"/>
                                      </p:to>
                                    </p:set>
                                    <p:animEffect transition="in" filter="fade">
                                      <p:cBhvr>
                                        <p:cTn id="47" dur="500"/>
                                        <p:tgtEl>
                                          <p:spTgt spid="10">
                                            <p:txEl>
                                              <p:pRg st="3" end="3"/>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0">
                                            <p:txEl>
                                              <p:pRg st="4" end="4"/>
                                            </p:txEl>
                                          </p:spTgt>
                                        </p:tgtEl>
                                        <p:attrNameLst>
                                          <p:attrName>style.visibility</p:attrName>
                                        </p:attrNameLst>
                                      </p:cBhvr>
                                      <p:to>
                                        <p:strVal val="visible"/>
                                      </p:to>
                                    </p:set>
                                    <p:animEffect transition="in" filter="fade">
                                      <p:cBhvr>
                                        <p:cTn id="50"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on Windows</a:t>
            </a:r>
          </a:p>
        </p:txBody>
      </p:sp>
      <p:sp>
        <p:nvSpPr>
          <p:cNvPr id="5" name="Text Placeholder 4"/>
          <p:cNvSpPr>
            <a:spLocks noGrp="1"/>
          </p:cNvSpPr>
          <p:nvPr>
            <p:ph type="body" sz="quarter" idx="12"/>
          </p:nvPr>
        </p:nvSpPr>
        <p:spPr/>
        <p:txBody>
          <a:bodyPr/>
          <a:lstStyle/>
          <a:p>
            <a:r>
              <a:rPr lang="en-US" dirty="0"/>
              <a:t>Manage images</a:t>
            </a:r>
          </a:p>
        </p:txBody>
      </p:sp>
      <p:pic>
        <p:nvPicPr>
          <p:cNvPr id="6" name="Picture 5"/>
          <p:cNvPicPr>
            <a:picLocks noChangeAspect="1"/>
          </p:cNvPicPr>
          <p:nvPr/>
        </p:nvPicPr>
        <p:blipFill>
          <a:blip r:embed="rId3"/>
          <a:stretch>
            <a:fillRect/>
          </a:stretch>
        </p:blipFill>
        <p:spPr>
          <a:xfrm>
            <a:off x="10199375" y="132682"/>
            <a:ext cx="1794134" cy="6725318"/>
          </a:xfrm>
          <a:prstGeom prst="rect">
            <a:avLst/>
          </a:prstGeom>
        </p:spPr>
      </p:pic>
    </p:spTree>
    <p:extLst>
      <p:ext uri="{BB962C8B-B14F-4D97-AF65-F5344CB8AC3E}">
        <p14:creationId xmlns:p14="http://schemas.microsoft.com/office/powerpoint/2010/main" val="2826032607"/>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Building our own Images - Dockerfile</a:t>
            </a:r>
            <a:endParaRPr lang="en-US" dirty="0"/>
          </a:p>
        </p:txBody>
      </p:sp>
      <p:sp>
        <p:nvSpPr>
          <p:cNvPr id="24" name="Rectangle 23"/>
          <p:cNvSpPr/>
          <p:nvPr/>
        </p:nvSpPr>
        <p:spPr bwMode="auto">
          <a:xfrm>
            <a:off x="120317" y="1158273"/>
            <a:ext cx="10875897" cy="149846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FROM </a:t>
            </a: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microsoft</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t>
            </a: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windowsservercore</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RUN </a:t>
            </a: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dism</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/online /enable-feature /all /</a:t>
            </a: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featurename:iis-webserver</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NoRestart</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RUN echo "Hello World - </a:t>
            </a: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Dockerfile</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&gt; c:\inetpub\wwwroot\index.html</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CMD [ "</a:t>
            </a: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cmd</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p:txBody>
      </p:sp>
      <p:sp>
        <p:nvSpPr>
          <p:cNvPr id="26" name="TextBox 25"/>
          <p:cNvSpPr txBox="1"/>
          <p:nvPr/>
        </p:nvSpPr>
        <p:spPr>
          <a:xfrm>
            <a:off x="269237" y="6322719"/>
            <a:ext cx="8049573" cy="4339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1" u="none" strike="noStrike" kern="1200" cap="none" spc="0" normalizeH="0" baseline="0" noProof="0" dirty="0">
                <a:ln>
                  <a:noFill/>
                </a:ln>
                <a:solidFill>
                  <a:srgbClr val="FFFFFF"/>
                </a:solidFill>
                <a:effectLst/>
                <a:uLnTx/>
                <a:uFillTx/>
                <a:latin typeface="Segoe UI"/>
                <a:ea typeface="+mn-ea"/>
                <a:cs typeface="+mn-cs"/>
              </a:rPr>
              <a:t>Source: https://github.com/Microsoft/Virtualization-Documentation/tree/live/windows-container-samples/iis</a:t>
            </a:r>
          </a:p>
        </p:txBody>
      </p:sp>
      <p:sp>
        <p:nvSpPr>
          <p:cNvPr id="3" name="TextBox 2"/>
          <p:cNvSpPr txBox="1"/>
          <p:nvPr/>
        </p:nvSpPr>
        <p:spPr>
          <a:xfrm>
            <a:off x="0" y="6436358"/>
            <a:ext cx="9059779"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More info at </a:t>
            </a: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hlinkClick r:id="rId3"/>
              </a:rPr>
              <a:t>https://docs.microsoft.com/en-us/virtualization/windowscontainers/manage-docker/optimize-windows-dockerfile</a:t>
            </a: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t>
            </a:r>
          </a:p>
        </p:txBody>
      </p:sp>
      <p:sp>
        <p:nvSpPr>
          <p:cNvPr id="32" name="Rectangle 31"/>
          <p:cNvSpPr/>
          <p:nvPr/>
        </p:nvSpPr>
        <p:spPr bwMode="auto">
          <a:xfrm>
            <a:off x="120317" y="2949896"/>
            <a:ext cx="11914383" cy="1415153"/>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PS C:\&gt; </a:t>
            </a: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docker</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history iis-sample1</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IMAGE               CREATED              </a:t>
            </a: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CREATED</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BY                                      SIZE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650e08a9c2d4        25 seconds ago       </a:t>
            </a: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cmd</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/S /C #(</a:t>
            </a: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nop</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CMD ["</a:t>
            </a: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cmd</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266 MB</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379bd603bf53        27 seconds ago       </a:t>
            </a: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cmd</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/S /C echo "Hello World - </a:t>
            </a: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Dockerfile</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   1.74 GB</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249081ecf5ee        About a minute ago   </a:t>
            </a: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cmd</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/S /C </a:t>
            </a: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dism</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/online /enable-feature /al...   7.68 GB</a:t>
            </a:r>
          </a:p>
        </p:txBody>
      </p:sp>
      <p:grpSp>
        <p:nvGrpSpPr>
          <p:cNvPr id="22" name="Group 21"/>
          <p:cNvGrpSpPr/>
          <p:nvPr/>
        </p:nvGrpSpPr>
        <p:grpSpPr>
          <a:xfrm>
            <a:off x="3022480" y="959867"/>
            <a:ext cx="2769558" cy="5395210"/>
            <a:chOff x="9440752" y="1361475"/>
            <a:chExt cx="2769558" cy="5395210"/>
          </a:xfrm>
        </p:grpSpPr>
        <p:sp>
          <p:nvSpPr>
            <p:cNvPr id="16" name="TextBox 15"/>
            <p:cNvSpPr txBox="1"/>
            <p:nvPr/>
          </p:nvSpPr>
          <p:spPr>
            <a:xfrm>
              <a:off x="9987512" y="6470703"/>
              <a:ext cx="888385" cy="18466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Content © Microsoft</a:t>
              </a:r>
            </a:p>
          </p:txBody>
        </p:sp>
        <p:sp>
          <p:nvSpPr>
            <p:cNvPr id="20" name="Rectangle 19"/>
            <p:cNvSpPr/>
            <p:nvPr/>
          </p:nvSpPr>
          <p:spPr bwMode="auto">
            <a:xfrm>
              <a:off x="9440752" y="1361475"/>
              <a:ext cx="2732049" cy="5395210"/>
            </a:xfrm>
            <a:prstGeom prst="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Group 20"/>
            <p:cNvGrpSpPr/>
            <p:nvPr/>
          </p:nvGrpSpPr>
          <p:grpSpPr>
            <a:xfrm>
              <a:off x="9643877" y="2817931"/>
              <a:ext cx="2566433" cy="3889991"/>
              <a:chOff x="9637981" y="1567671"/>
              <a:chExt cx="2786449" cy="4149261"/>
            </a:xfrm>
          </p:grpSpPr>
          <p:pic>
            <p:nvPicPr>
              <p:cNvPr id="4" name="Picture 3"/>
              <p:cNvPicPr>
                <a:picLocks noChangeAspect="1"/>
              </p:cNvPicPr>
              <p:nvPr/>
            </p:nvPicPr>
            <p:blipFill>
              <a:blip r:embed="rId4"/>
              <a:stretch>
                <a:fillRect/>
              </a:stretch>
            </p:blipFill>
            <p:spPr>
              <a:xfrm>
                <a:off x="9653481" y="4387590"/>
                <a:ext cx="2600735" cy="1329342"/>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02338" y="5210936"/>
                <a:ext cx="1771246" cy="407275"/>
              </a:xfrm>
              <a:prstGeom prst="rect">
                <a:avLst/>
              </a:prstGeom>
            </p:spPr>
          </p:pic>
          <p:sp>
            <p:nvSpPr>
              <p:cNvPr id="6" name="TextBox 5"/>
              <p:cNvSpPr txBox="1"/>
              <p:nvPr/>
            </p:nvSpPr>
            <p:spPr>
              <a:xfrm>
                <a:off x="9726961" y="4387587"/>
                <a:ext cx="2697469" cy="1084975"/>
              </a:xfrm>
              <a:prstGeom prst="rect">
                <a:avLst/>
              </a:prstGeom>
              <a:noFill/>
            </p:spPr>
            <p:txBody>
              <a:bodyPr wrap="square" lIns="179056" tIns="143245" rIns="179056" bIns="143245" rtlCol="0">
                <a:spAutoFit/>
              </a:bodyPr>
              <a:lstStyle/>
              <a:p>
                <a:pPr marL="0" marR="0" lvl="0" indent="0" algn="ctr" defTabSz="914367" rtl="0" eaLnBrk="1" fontAlgn="auto" latinLnBrk="0" hangingPunct="1">
                  <a:lnSpc>
                    <a:spcPct val="90000"/>
                  </a:lnSpc>
                  <a:spcBef>
                    <a:spcPts val="0"/>
                  </a:spcBef>
                  <a:spcAft>
                    <a:spcPts val="587"/>
                  </a:spcAft>
                  <a:buClrTx/>
                  <a:buSzTx/>
                  <a:buFontTx/>
                  <a:buNone/>
                  <a:tabLst/>
                  <a:defRPr/>
                </a:pPr>
                <a:r>
                  <a:rPr kumimoji="0" lang="en-US" sz="23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Container OS</a:t>
                </a:r>
              </a:p>
              <a:p>
                <a:pPr marL="0" marR="0" lvl="0" indent="0" algn="ctr" defTabSz="914367" rtl="0" eaLnBrk="1" fontAlgn="auto" latinLnBrk="0" hangingPunct="1">
                  <a:lnSpc>
                    <a:spcPct val="90000"/>
                  </a:lnSpc>
                  <a:spcBef>
                    <a:spcPts val="0"/>
                  </a:spcBef>
                  <a:spcAft>
                    <a:spcPts val="587"/>
                  </a:spcAft>
                  <a:buClrTx/>
                  <a:buSzTx/>
                  <a:buFontTx/>
                  <a:buNone/>
                  <a:tabLst/>
                  <a:defRPr/>
                </a:pPr>
                <a:r>
                  <a:rPr kumimoji="0" lang="en-US" sz="23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Image</a:t>
                </a:r>
              </a:p>
            </p:txBody>
          </p:sp>
          <p:grpSp>
            <p:nvGrpSpPr>
              <p:cNvPr id="17" name="Group 16"/>
              <p:cNvGrpSpPr/>
              <p:nvPr/>
            </p:nvGrpSpPr>
            <p:grpSpPr>
              <a:xfrm>
                <a:off x="9637981" y="2994169"/>
                <a:ext cx="2596491" cy="1335430"/>
                <a:chOff x="9448991" y="2935729"/>
                <a:chExt cx="2545810" cy="1309365"/>
              </a:xfrm>
            </p:grpSpPr>
            <p:pic>
              <p:nvPicPr>
                <p:cNvPr id="7" name="Picture 6"/>
                <p:cNvPicPr>
                  <a:picLocks noChangeAspect="1"/>
                </p:cNvPicPr>
                <p:nvPr/>
              </p:nvPicPr>
              <p:blipFill>
                <a:blip r:embed="rId6"/>
                <a:stretch>
                  <a:fillRect/>
                </a:stretch>
              </p:blipFill>
              <p:spPr>
                <a:xfrm>
                  <a:off x="9448993" y="2935729"/>
                  <a:ext cx="2545808" cy="1309365"/>
                </a:xfrm>
                <a:prstGeom prst="rect">
                  <a:avLst/>
                </a:prstGeom>
              </p:spPr>
            </p:pic>
            <p:sp>
              <p:nvSpPr>
                <p:cNvPr id="8" name="TextBox 7"/>
                <p:cNvSpPr txBox="1"/>
                <p:nvPr/>
              </p:nvSpPr>
              <p:spPr>
                <a:xfrm>
                  <a:off x="9733264" y="3317443"/>
                  <a:ext cx="1736673" cy="642936"/>
                </a:xfrm>
                <a:prstGeom prst="rect">
                  <a:avLst/>
                </a:prstGeom>
                <a:noFill/>
              </p:spPr>
              <p:txBody>
                <a:bodyPr wrap="square" lIns="179056" tIns="143245" rIns="179056" bIns="143245" rtlCol="0">
                  <a:spAutoFit/>
                </a:bodyPr>
                <a:lstStyle/>
                <a:p>
                  <a:pPr marL="0" marR="0" lvl="0" indent="0" algn="ctr" defTabSz="914367" rtl="0" eaLnBrk="1" fontAlgn="auto" latinLnBrk="0" hangingPunct="1">
                    <a:lnSpc>
                      <a:spcPct val="90000"/>
                    </a:lnSpc>
                    <a:spcBef>
                      <a:spcPts val="0"/>
                    </a:spcBef>
                    <a:spcAft>
                      <a:spcPts val="587"/>
                    </a:spcAft>
                    <a:buClrTx/>
                    <a:buSzTx/>
                    <a:buFontTx/>
                    <a:buNone/>
                    <a:tabLst/>
                    <a:defRPr/>
                  </a:pPr>
                  <a:r>
                    <a:rPr kumimoji="0" lang="en-US" sz="2350" b="0" i="0" u="none" strike="noStrike" kern="1200" cap="none" spc="0" normalizeH="0" baseline="0" noProof="0" dirty="0">
                      <a:ln>
                        <a:noFill/>
                      </a:ln>
                      <a:solidFill>
                        <a:srgbClr val="0078D7"/>
                      </a:solidFill>
                      <a:effectLst/>
                      <a:uLnTx/>
                      <a:uFillTx/>
                      <a:latin typeface="Segoe UI"/>
                      <a:ea typeface="+mn-ea"/>
                      <a:cs typeface="+mn-cs"/>
                    </a:rPr>
                    <a:t>Sandbox</a:t>
                  </a:r>
                </a:p>
              </p:txBody>
            </p:sp>
            <p:pic>
              <p:nvPicPr>
                <p:cNvPr id="9" name="Picture 8"/>
                <p:cNvPicPr>
                  <a:picLocks noChangeAspect="1"/>
                </p:cNvPicPr>
                <p:nvPr/>
              </p:nvPicPr>
              <p:blipFill>
                <a:blip r:embed="rId4"/>
                <a:stretch>
                  <a:fillRect/>
                </a:stretch>
              </p:blipFill>
              <p:spPr>
                <a:xfrm>
                  <a:off x="9448991" y="2935729"/>
                  <a:ext cx="2545810" cy="1303395"/>
                </a:xfrm>
                <a:prstGeom prst="rect">
                  <a:avLst/>
                </a:prstGeom>
              </p:spPr>
            </p:pic>
            <p:sp>
              <p:nvSpPr>
                <p:cNvPr id="10" name="TextBox 9"/>
                <p:cNvSpPr txBox="1"/>
                <p:nvPr/>
              </p:nvSpPr>
              <p:spPr>
                <a:xfrm>
                  <a:off x="9536237" y="2961952"/>
                  <a:ext cx="2341179" cy="642936"/>
                </a:xfrm>
                <a:prstGeom prst="rect">
                  <a:avLst/>
                </a:prstGeom>
                <a:noFill/>
              </p:spPr>
              <p:txBody>
                <a:bodyPr wrap="square" lIns="179056" tIns="143245" rIns="179056" bIns="143245" rtlCol="0">
                  <a:spAutoFit/>
                </a:bodyPr>
                <a:lstStyle/>
                <a:p>
                  <a:pPr marL="0" marR="0" lvl="0" indent="0" algn="ctr" defTabSz="914367" rtl="0" eaLnBrk="1" fontAlgn="auto" latinLnBrk="0" hangingPunct="1">
                    <a:lnSpc>
                      <a:spcPct val="90000"/>
                    </a:lnSpc>
                    <a:spcBef>
                      <a:spcPts val="0"/>
                    </a:spcBef>
                    <a:spcAft>
                      <a:spcPts val="587"/>
                    </a:spcAft>
                    <a:buClrTx/>
                    <a:buSzTx/>
                    <a:buFontTx/>
                    <a:buNone/>
                    <a:tabLst/>
                    <a:defRPr/>
                  </a:pPr>
                  <a:r>
                    <a:rPr kumimoji="0" lang="en-US" sz="235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rPr>
                    <a:t>iis-websever</a:t>
                  </a:r>
                  <a:endParaRPr kumimoji="0" lang="en-US" sz="23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1" name="Rectangle 10"/>
                <p:cNvSpPr/>
                <p:nvPr/>
              </p:nvSpPr>
              <p:spPr bwMode="auto">
                <a:xfrm>
                  <a:off x="9997752" y="3653706"/>
                  <a:ext cx="1482848" cy="423074"/>
                </a:xfrm>
                <a:prstGeom prst="rect">
                  <a:avLst/>
                </a:prstGeom>
                <a:noFill/>
                <a:ln w="381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661" rIns="0" bIns="45661" numCol="1" rtlCol="0" anchor="ctr" anchorCtr="0" compatLnSpc="1">
                  <a:prstTxWarp prst="textNoShape">
                    <a:avLst/>
                  </a:prstTxWarp>
                </a:bodyPr>
                <a:lstStyle/>
                <a:p>
                  <a:pPr marL="0" marR="0" lvl="0" indent="0" algn="ctr" defTabSz="912848" rtl="0" eaLnBrk="1" fontAlgn="base" latinLnBrk="0" hangingPunct="1">
                    <a:lnSpc>
                      <a:spcPct val="100000"/>
                    </a:lnSpc>
                    <a:spcBef>
                      <a:spcPct val="0"/>
                    </a:spcBef>
                    <a:spcAft>
                      <a:spcPct val="0"/>
                    </a:spcAft>
                    <a:buClrTx/>
                    <a:buSzTx/>
                    <a:buFontTx/>
                    <a:buNone/>
                    <a:tabLst/>
                    <a:defRPr/>
                  </a:pPr>
                  <a:r>
                    <a:rPr kumimoji="0" lang="en-US" sz="1763" b="0" i="0" u="none" strike="noStrike" kern="1200" cap="none" spc="0" normalizeH="0" baseline="0" noProof="0" dirty="0">
                      <a:ln>
                        <a:noFill/>
                      </a:ln>
                      <a:solidFill>
                        <a:srgbClr val="FFFFFF"/>
                      </a:solidFill>
                      <a:effectLst/>
                      <a:uLnTx/>
                      <a:uFillTx/>
                      <a:latin typeface="Segoe UI"/>
                      <a:ea typeface="+mn-ea"/>
                      <a:cs typeface="+mn-cs"/>
                    </a:rPr>
                    <a:t>Layer 1</a:t>
                  </a:r>
                </a:p>
              </p:txBody>
            </p:sp>
          </p:grpSp>
          <p:grpSp>
            <p:nvGrpSpPr>
              <p:cNvPr id="18" name="Group 17"/>
              <p:cNvGrpSpPr/>
              <p:nvPr/>
            </p:nvGrpSpPr>
            <p:grpSpPr>
              <a:xfrm>
                <a:off x="9646754" y="1567671"/>
                <a:ext cx="2607462" cy="1329342"/>
                <a:chOff x="9457596" y="1537072"/>
                <a:chExt cx="2556567" cy="1303395"/>
              </a:xfrm>
            </p:grpSpPr>
            <p:sp>
              <p:nvSpPr>
                <p:cNvPr id="12" name="TextBox 11"/>
                <p:cNvSpPr txBox="1"/>
                <p:nvPr/>
              </p:nvSpPr>
              <p:spPr>
                <a:xfrm>
                  <a:off x="9740343" y="1957194"/>
                  <a:ext cx="1736673" cy="642936"/>
                </a:xfrm>
                <a:prstGeom prst="rect">
                  <a:avLst/>
                </a:prstGeom>
                <a:noFill/>
              </p:spPr>
              <p:txBody>
                <a:bodyPr wrap="square" lIns="179056" tIns="143245" rIns="179056" bIns="143245" rtlCol="0">
                  <a:spAutoFit/>
                </a:bodyPr>
                <a:lstStyle/>
                <a:p>
                  <a:pPr marL="0" marR="0" lvl="0" indent="0" algn="ctr" defTabSz="914367" rtl="0" eaLnBrk="1" fontAlgn="auto" latinLnBrk="0" hangingPunct="1">
                    <a:lnSpc>
                      <a:spcPct val="90000"/>
                    </a:lnSpc>
                    <a:spcBef>
                      <a:spcPts val="0"/>
                    </a:spcBef>
                    <a:spcAft>
                      <a:spcPts val="587"/>
                    </a:spcAft>
                    <a:buClrTx/>
                    <a:buSzTx/>
                    <a:buFontTx/>
                    <a:buNone/>
                    <a:tabLst/>
                    <a:defRPr/>
                  </a:pPr>
                  <a:r>
                    <a:rPr kumimoji="0" lang="en-US" sz="2350" b="0" i="0" u="none" strike="noStrike" kern="1200" cap="none" spc="0" normalizeH="0" baseline="0" noProof="0" dirty="0">
                      <a:ln>
                        <a:noFill/>
                      </a:ln>
                      <a:solidFill>
                        <a:srgbClr val="0078D7"/>
                      </a:solidFill>
                      <a:effectLst/>
                      <a:uLnTx/>
                      <a:uFillTx/>
                      <a:latin typeface="Segoe UI"/>
                      <a:ea typeface="+mn-ea"/>
                      <a:cs typeface="+mn-cs"/>
                    </a:rPr>
                    <a:t>Sandbox</a:t>
                  </a:r>
                </a:p>
              </p:txBody>
            </p:sp>
            <p:pic>
              <p:nvPicPr>
                <p:cNvPr id="13" name="Picture 12"/>
                <p:cNvPicPr>
                  <a:picLocks noChangeAspect="1"/>
                </p:cNvPicPr>
                <p:nvPr/>
              </p:nvPicPr>
              <p:blipFill>
                <a:blip r:embed="rId4"/>
                <a:stretch>
                  <a:fillRect/>
                </a:stretch>
              </p:blipFill>
              <p:spPr>
                <a:xfrm>
                  <a:off x="9457596" y="1537072"/>
                  <a:ext cx="2537206" cy="1303395"/>
                </a:xfrm>
                <a:prstGeom prst="rect">
                  <a:avLst/>
                </a:prstGeom>
              </p:spPr>
            </p:pic>
            <p:sp>
              <p:nvSpPr>
                <p:cNvPr id="14" name="TextBox 13"/>
                <p:cNvSpPr txBox="1"/>
                <p:nvPr/>
              </p:nvSpPr>
              <p:spPr>
                <a:xfrm>
                  <a:off x="9589233" y="1682593"/>
                  <a:ext cx="2424930" cy="642936"/>
                </a:xfrm>
                <a:prstGeom prst="rect">
                  <a:avLst/>
                </a:prstGeom>
                <a:noFill/>
              </p:spPr>
              <p:txBody>
                <a:bodyPr wrap="square" lIns="179056" tIns="143245" rIns="179056" bIns="143245" rtlCol="0">
                  <a:spAutoFit/>
                </a:bodyPr>
                <a:lstStyle/>
                <a:p>
                  <a:pPr marL="0" marR="0" lvl="0" indent="0" algn="ctr" defTabSz="914367" rtl="0" eaLnBrk="1" fontAlgn="auto" latinLnBrk="0" hangingPunct="1">
                    <a:lnSpc>
                      <a:spcPct val="90000"/>
                    </a:lnSpc>
                    <a:spcBef>
                      <a:spcPts val="0"/>
                    </a:spcBef>
                    <a:spcAft>
                      <a:spcPts val="587"/>
                    </a:spcAft>
                    <a:buClrTx/>
                    <a:buSzTx/>
                    <a:buFontTx/>
                    <a:buNone/>
                    <a:tabLst/>
                    <a:defRPr/>
                  </a:pPr>
                  <a:r>
                    <a:rPr kumimoji="0" lang="en-US" sz="23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echo “Hello ..”</a:t>
                  </a:r>
                </a:p>
              </p:txBody>
            </p:sp>
            <p:sp>
              <p:nvSpPr>
                <p:cNvPr id="15" name="Rectangle 14"/>
                <p:cNvSpPr/>
                <p:nvPr/>
              </p:nvSpPr>
              <p:spPr bwMode="auto">
                <a:xfrm>
                  <a:off x="10056941" y="2197308"/>
                  <a:ext cx="1482848" cy="423074"/>
                </a:xfrm>
                <a:prstGeom prst="rect">
                  <a:avLst/>
                </a:prstGeom>
                <a:noFill/>
                <a:ln w="381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661" rIns="0" bIns="45661" numCol="1" rtlCol="0" anchor="ctr" anchorCtr="0" compatLnSpc="1">
                  <a:prstTxWarp prst="textNoShape">
                    <a:avLst/>
                  </a:prstTxWarp>
                </a:bodyPr>
                <a:lstStyle/>
                <a:p>
                  <a:pPr marL="0" marR="0" lvl="0" indent="0" algn="ctr" defTabSz="912848" rtl="0" eaLnBrk="1" fontAlgn="base" latinLnBrk="0" hangingPunct="1">
                    <a:lnSpc>
                      <a:spcPct val="100000"/>
                    </a:lnSpc>
                    <a:spcBef>
                      <a:spcPct val="0"/>
                    </a:spcBef>
                    <a:spcAft>
                      <a:spcPct val="0"/>
                    </a:spcAft>
                    <a:buClrTx/>
                    <a:buSzTx/>
                    <a:buFontTx/>
                    <a:buNone/>
                    <a:tabLst/>
                    <a:defRPr/>
                  </a:pPr>
                  <a:r>
                    <a:rPr kumimoji="0" lang="en-US" sz="1763" b="0" i="0" u="none" strike="noStrike" kern="1200" cap="none" spc="0" normalizeH="0" baseline="0" noProof="0" dirty="0">
                      <a:ln>
                        <a:noFill/>
                      </a:ln>
                      <a:solidFill>
                        <a:srgbClr val="FFFFFF"/>
                      </a:solidFill>
                      <a:effectLst/>
                      <a:uLnTx/>
                      <a:uFillTx/>
                      <a:latin typeface="Segoe UI"/>
                      <a:ea typeface="+mn-ea"/>
                      <a:cs typeface="+mn-cs"/>
                    </a:rPr>
                    <a:t>Layer 2</a:t>
                  </a:r>
                </a:p>
              </p:txBody>
            </p:sp>
          </p:grpSp>
        </p:grpSp>
        <p:pic>
          <p:nvPicPr>
            <p:cNvPr id="34" name="Picture 33"/>
            <p:cNvPicPr>
              <a:picLocks noChangeAspect="1"/>
            </p:cNvPicPr>
            <p:nvPr/>
          </p:nvPicPr>
          <p:blipFill>
            <a:blip r:embed="rId4"/>
            <a:stretch>
              <a:fillRect/>
            </a:stretch>
          </p:blipFill>
          <p:spPr>
            <a:xfrm>
              <a:off x="9633121" y="1466564"/>
              <a:ext cx="2383392" cy="1246277"/>
            </a:xfrm>
            <a:prstGeom prst="rect">
              <a:avLst/>
            </a:prstGeom>
          </p:spPr>
        </p:pic>
        <p:sp>
          <p:nvSpPr>
            <p:cNvPr id="36" name="TextBox 35"/>
            <p:cNvSpPr txBox="1"/>
            <p:nvPr/>
          </p:nvSpPr>
          <p:spPr>
            <a:xfrm>
              <a:off x="9756778" y="1605708"/>
              <a:ext cx="2277922" cy="614761"/>
            </a:xfrm>
            <a:prstGeom prst="rect">
              <a:avLst/>
            </a:prstGeom>
            <a:noFill/>
          </p:spPr>
          <p:txBody>
            <a:bodyPr wrap="square" lIns="179056" tIns="143245" rIns="179056" bIns="143245" rtlCol="0">
              <a:spAutoFit/>
            </a:bodyPr>
            <a:lstStyle/>
            <a:p>
              <a:pPr marL="0" marR="0" lvl="0" indent="0" algn="ctr" defTabSz="914367" rtl="0" eaLnBrk="1" fontAlgn="auto" latinLnBrk="0" hangingPunct="1">
                <a:lnSpc>
                  <a:spcPct val="90000"/>
                </a:lnSpc>
                <a:spcBef>
                  <a:spcPts val="0"/>
                </a:spcBef>
                <a:spcAft>
                  <a:spcPts val="587"/>
                </a:spcAft>
                <a:buClrTx/>
                <a:buSzTx/>
                <a:buFontTx/>
                <a:buNone/>
                <a:tabLst/>
                <a:defRPr/>
              </a:pPr>
              <a:r>
                <a:rPr kumimoji="0" lang="en-US" sz="23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CMD</a:t>
              </a:r>
            </a:p>
          </p:txBody>
        </p:sp>
        <p:sp>
          <p:nvSpPr>
            <p:cNvPr id="37" name="Rectangle 36"/>
            <p:cNvSpPr/>
            <p:nvPr/>
          </p:nvSpPr>
          <p:spPr bwMode="auto">
            <a:xfrm>
              <a:off x="10128340" y="2095185"/>
              <a:ext cx="1392953" cy="404534"/>
            </a:xfrm>
            <a:prstGeom prst="rect">
              <a:avLst/>
            </a:prstGeom>
            <a:noFill/>
            <a:ln w="381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661" rIns="0" bIns="45661" numCol="1" rtlCol="0" anchor="ctr" anchorCtr="0" compatLnSpc="1">
              <a:prstTxWarp prst="textNoShape">
                <a:avLst/>
              </a:prstTxWarp>
            </a:bodyPr>
            <a:lstStyle/>
            <a:p>
              <a:pPr marL="0" marR="0" lvl="0" indent="0" algn="ctr" defTabSz="912848" rtl="0" eaLnBrk="1" fontAlgn="base" latinLnBrk="0" hangingPunct="1">
                <a:lnSpc>
                  <a:spcPct val="100000"/>
                </a:lnSpc>
                <a:spcBef>
                  <a:spcPct val="0"/>
                </a:spcBef>
                <a:spcAft>
                  <a:spcPct val="0"/>
                </a:spcAft>
                <a:buClrTx/>
                <a:buSzTx/>
                <a:buFontTx/>
                <a:buNone/>
                <a:tabLst/>
                <a:defRPr/>
              </a:pPr>
              <a:r>
                <a:rPr kumimoji="0" lang="en-US" sz="1763" b="0" i="0" u="none" strike="noStrike" kern="1200" cap="none" spc="0" normalizeH="0" baseline="0" noProof="0" dirty="0">
                  <a:ln>
                    <a:noFill/>
                  </a:ln>
                  <a:solidFill>
                    <a:srgbClr val="FFFFFF"/>
                  </a:solidFill>
                  <a:effectLst/>
                  <a:uLnTx/>
                  <a:uFillTx/>
                  <a:latin typeface="Segoe UI"/>
                  <a:ea typeface="+mn-ea"/>
                  <a:cs typeface="+mn-cs"/>
                </a:rPr>
                <a:t>Layer 3</a:t>
              </a:r>
            </a:p>
          </p:txBody>
        </p:sp>
      </p:grpSp>
      <p:sp>
        <p:nvSpPr>
          <p:cNvPr id="23" name="Arrow: Right 22"/>
          <p:cNvSpPr/>
          <p:nvPr/>
        </p:nvSpPr>
        <p:spPr bwMode="auto">
          <a:xfrm rot="16200000">
            <a:off x="7984711" y="5064848"/>
            <a:ext cx="2187644" cy="109850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49875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down)">
                                      <p:cBhvr>
                                        <p:cTn id="12" dur="500"/>
                                        <p:tgtEl>
                                          <p:spTgt spid="22"/>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3" grpId="0" animBg="1"/>
    </p:bld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4620" y="184160"/>
            <a:ext cx="8142857" cy="4504762"/>
          </a:xfrm>
          <a:prstGeom prst="rect">
            <a:avLst/>
          </a:prstGeom>
        </p:spPr>
      </p:pic>
      <p:pic>
        <p:nvPicPr>
          <p:cNvPr id="5" name="Picture 4"/>
          <p:cNvPicPr>
            <a:picLocks noChangeAspect="1"/>
          </p:cNvPicPr>
          <p:nvPr/>
        </p:nvPicPr>
        <p:blipFill>
          <a:blip r:embed="rId3"/>
          <a:stretch>
            <a:fillRect/>
          </a:stretch>
        </p:blipFill>
        <p:spPr>
          <a:xfrm>
            <a:off x="5005012" y="0"/>
            <a:ext cx="6954697" cy="6858000"/>
          </a:xfrm>
          <a:prstGeom prst="rect">
            <a:avLst/>
          </a:prstGeom>
        </p:spPr>
      </p:pic>
      <p:cxnSp>
        <p:nvCxnSpPr>
          <p:cNvPr id="7" name="Straight Arrow Connector 6"/>
          <p:cNvCxnSpPr/>
          <p:nvPr/>
        </p:nvCxnSpPr>
        <p:spPr>
          <a:xfrm flipH="1" flipV="1">
            <a:off x="2888166" y="4159405"/>
            <a:ext cx="903249" cy="1338146"/>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cxnSpLocks/>
          </p:cNvCxnSpPr>
          <p:nvPr/>
        </p:nvCxnSpPr>
        <p:spPr>
          <a:xfrm flipH="1" flipV="1">
            <a:off x="7359805" y="6233532"/>
            <a:ext cx="2817542" cy="16355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cxnSpLocks/>
          </p:cNvCxnSpPr>
          <p:nvPr/>
        </p:nvCxnSpPr>
        <p:spPr>
          <a:xfrm flipH="1" flipV="1">
            <a:off x="11288752" y="3490332"/>
            <a:ext cx="7433" cy="669073"/>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996376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vs. Container</a:t>
            </a:r>
          </a:p>
        </p:txBody>
      </p:sp>
      <p:sp>
        <p:nvSpPr>
          <p:cNvPr id="3" name="Text Placeholder 2"/>
          <p:cNvSpPr>
            <a:spLocks noGrp="1"/>
          </p:cNvSpPr>
          <p:nvPr>
            <p:ph type="body" sz="quarter" idx="10"/>
          </p:nvPr>
        </p:nvSpPr>
        <p:spPr>
          <a:xfrm>
            <a:off x="269239" y="1189177"/>
            <a:ext cx="11653523" cy="2278381"/>
          </a:xfrm>
        </p:spPr>
        <p:txBody>
          <a:bodyPr/>
          <a:lstStyle/>
          <a:p>
            <a:r>
              <a:rPr lang="en-US" dirty="0"/>
              <a:t>VM == House</a:t>
            </a:r>
          </a:p>
          <a:p>
            <a:pPr lvl="1"/>
            <a:r>
              <a:rPr lang="en-US" sz="2400" dirty="0"/>
              <a:t>Secure entry / front door</a:t>
            </a:r>
          </a:p>
          <a:p>
            <a:pPr lvl="1"/>
            <a:r>
              <a:rPr lang="en-US" sz="2400" dirty="0"/>
              <a:t>Dedicated utilities (electric, water, etc.)</a:t>
            </a:r>
          </a:p>
          <a:p>
            <a:pPr lvl="1"/>
            <a:r>
              <a:rPr lang="en-US" sz="2400" dirty="0"/>
              <a:t>More families, more houses are built</a:t>
            </a:r>
          </a:p>
          <a:p>
            <a:pPr lvl="1"/>
            <a:endParaRPr lang="en-US" dirty="0"/>
          </a:p>
        </p:txBody>
      </p:sp>
      <p:pic>
        <p:nvPicPr>
          <p:cNvPr id="5" name="Picture 4"/>
          <p:cNvPicPr>
            <a:picLocks noChangeAspect="1"/>
          </p:cNvPicPr>
          <p:nvPr/>
        </p:nvPicPr>
        <p:blipFill>
          <a:blip r:embed="rId3"/>
          <a:stretch>
            <a:fillRect/>
          </a:stretch>
        </p:blipFill>
        <p:spPr>
          <a:xfrm>
            <a:off x="6172411" y="3463976"/>
            <a:ext cx="6019589" cy="3394024"/>
          </a:xfrm>
          <a:prstGeom prst="rect">
            <a:avLst/>
          </a:prstGeom>
        </p:spPr>
      </p:pic>
    </p:spTree>
    <p:extLst>
      <p:ext uri="{BB962C8B-B14F-4D97-AF65-F5344CB8AC3E}">
        <p14:creationId xmlns:p14="http://schemas.microsoft.com/office/powerpoint/2010/main" val="58999757"/>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46538"/>
            <a:ext cx="12192000" cy="6564923"/>
          </a:xfrm>
          <a:prstGeom prst="rect">
            <a:avLst/>
          </a:prstGeom>
        </p:spPr>
      </p:pic>
    </p:spTree>
    <p:extLst>
      <p:ext uri="{BB962C8B-B14F-4D97-AF65-F5344CB8AC3E}">
        <p14:creationId xmlns:p14="http://schemas.microsoft.com/office/powerpoint/2010/main" val="3308119148"/>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22126" b="61579"/>
          <a:stretch/>
        </p:blipFill>
        <p:spPr>
          <a:xfrm>
            <a:off x="183093" y="96253"/>
            <a:ext cx="8347298" cy="2634916"/>
          </a:xfrm>
          <a:prstGeom prst="rect">
            <a:avLst/>
          </a:prstGeom>
        </p:spPr>
      </p:pic>
      <p:pic>
        <p:nvPicPr>
          <p:cNvPr id="3" name="Picture 2"/>
          <p:cNvPicPr>
            <a:picLocks noChangeAspect="1"/>
          </p:cNvPicPr>
          <p:nvPr/>
        </p:nvPicPr>
        <p:blipFill>
          <a:blip r:embed="rId4"/>
          <a:stretch>
            <a:fillRect/>
          </a:stretch>
        </p:blipFill>
        <p:spPr>
          <a:xfrm>
            <a:off x="867428" y="733762"/>
            <a:ext cx="10457143" cy="5390476"/>
          </a:xfrm>
          <a:prstGeom prst="rect">
            <a:avLst/>
          </a:prstGeom>
        </p:spPr>
      </p:pic>
      <p:pic>
        <p:nvPicPr>
          <p:cNvPr id="4" name="Picture 3"/>
          <p:cNvPicPr>
            <a:picLocks noChangeAspect="1"/>
          </p:cNvPicPr>
          <p:nvPr/>
        </p:nvPicPr>
        <p:blipFill>
          <a:blip r:embed="rId5"/>
          <a:stretch>
            <a:fillRect/>
          </a:stretch>
        </p:blipFill>
        <p:spPr>
          <a:xfrm>
            <a:off x="1473089" y="0"/>
            <a:ext cx="10718911" cy="6858000"/>
          </a:xfrm>
          <a:prstGeom prst="rect">
            <a:avLst/>
          </a:prstGeom>
        </p:spPr>
      </p:pic>
    </p:spTree>
    <p:extLst>
      <p:ext uri="{BB962C8B-B14F-4D97-AF65-F5344CB8AC3E}">
        <p14:creationId xmlns:p14="http://schemas.microsoft.com/office/powerpoint/2010/main" val="35342585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Development &amp; Test in the Cloud</a:t>
            </a:r>
          </a:p>
        </p:txBody>
      </p:sp>
      <p:pic>
        <p:nvPicPr>
          <p:cNvPr id="1026" name="Picture 2" descr="Use Case: Development and test in the cloud &#10;DEVELOPERS &#10;BUILD &#10;Development Environments &#10;Version &#10;control &#10;Developers &#10;IT PRO &#10;SHIP &#10;Secure Content &amp; Collaboration &#10;O &#10;Microsoft Azure &#10;Staging &#10;Docker &#10;Trusted Registry &#10;Microsoft Azur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7217" y="1973179"/>
            <a:ext cx="7203183" cy="42832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p:cNvSpPr/>
          <p:nvPr/>
        </p:nvSpPr>
        <p:spPr bwMode="auto">
          <a:xfrm>
            <a:off x="1106905" y="2117558"/>
            <a:ext cx="3537284" cy="3332747"/>
          </a:xfrm>
          <a:prstGeom prst="round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Make a version of this? Show VSTS too?</a:t>
            </a:r>
          </a:p>
        </p:txBody>
      </p:sp>
    </p:spTree>
    <p:extLst>
      <p:ext uri="{BB962C8B-B14F-4D97-AF65-F5344CB8AC3E}">
        <p14:creationId xmlns:p14="http://schemas.microsoft.com/office/powerpoint/2010/main" val="285595933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vs. Container</a:t>
            </a:r>
          </a:p>
        </p:txBody>
      </p:sp>
      <p:sp>
        <p:nvSpPr>
          <p:cNvPr id="3" name="Text Placeholder 2"/>
          <p:cNvSpPr>
            <a:spLocks noGrp="1"/>
          </p:cNvSpPr>
          <p:nvPr>
            <p:ph type="body" sz="quarter" idx="10"/>
          </p:nvPr>
        </p:nvSpPr>
        <p:spPr>
          <a:xfrm>
            <a:off x="269240" y="1189177"/>
            <a:ext cx="7984424" cy="2684646"/>
          </a:xfrm>
        </p:spPr>
        <p:txBody>
          <a:bodyPr/>
          <a:lstStyle/>
          <a:p>
            <a:r>
              <a:rPr lang="en-US" dirty="0"/>
              <a:t>Container == Apartment Complex</a:t>
            </a:r>
          </a:p>
          <a:p>
            <a:pPr lvl="1"/>
            <a:r>
              <a:rPr lang="en-US" sz="2400" dirty="0"/>
              <a:t>Doorman to orchestrate entry &amp; exit</a:t>
            </a:r>
          </a:p>
          <a:p>
            <a:pPr lvl="1"/>
            <a:r>
              <a:rPr lang="en-US" sz="2400" dirty="0"/>
              <a:t>Secure entry / front door to each apartment</a:t>
            </a:r>
          </a:p>
          <a:p>
            <a:pPr lvl="1"/>
            <a:r>
              <a:rPr lang="en-US" sz="2400" dirty="0"/>
              <a:t>Shared utilities (electric, water, etc.)</a:t>
            </a:r>
          </a:p>
          <a:p>
            <a:pPr lvl="1"/>
            <a:r>
              <a:rPr lang="en-US" sz="2400" dirty="0"/>
              <a:t>Large building/infrastructure pre-built to handle many families</a:t>
            </a:r>
          </a:p>
          <a:p>
            <a:pPr lvl="1"/>
            <a:endParaRPr lang="en-US" dirty="0"/>
          </a:p>
        </p:txBody>
      </p:sp>
      <p:pic>
        <p:nvPicPr>
          <p:cNvPr id="6" name="Picture 5"/>
          <p:cNvPicPr>
            <a:picLocks noChangeAspect="1"/>
          </p:cNvPicPr>
          <p:nvPr/>
        </p:nvPicPr>
        <p:blipFill>
          <a:blip r:embed="rId2"/>
          <a:stretch>
            <a:fillRect/>
          </a:stretch>
        </p:blipFill>
        <p:spPr>
          <a:xfrm>
            <a:off x="7636031" y="4984954"/>
            <a:ext cx="414746" cy="1873045"/>
          </a:xfrm>
          <a:prstGeom prst="rect">
            <a:avLst/>
          </a:prstGeom>
        </p:spPr>
      </p:pic>
      <p:pic>
        <p:nvPicPr>
          <p:cNvPr id="7" name="Picture 6"/>
          <p:cNvPicPr>
            <a:picLocks noChangeAspect="1"/>
          </p:cNvPicPr>
          <p:nvPr/>
        </p:nvPicPr>
        <p:blipFill>
          <a:blip r:embed="rId3"/>
          <a:stretch>
            <a:fillRect/>
          </a:stretch>
        </p:blipFill>
        <p:spPr>
          <a:xfrm>
            <a:off x="8053095" y="973551"/>
            <a:ext cx="3869667" cy="5884449"/>
          </a:xfrm>
          <a:prstGeom prst="rect">
            <a:avLst/>
          </a:prstGeom>
        </p:spPr>
      </p:pic>
      <p:pic>
        <p:nvPicPr>
          <p:cNvPr id="8" name="Picture 7"/>
          <p:cNvPicPr>
            <a:picLocks noChangeAspect="1"/>
          </p:cNvPicPr>
          <p:nvPr/>
        </p:nvPicPr>
        <p:blipFill>
          <a:blip r:embed="rId4"/>
          <a:stretch>
            <a:fillRect/>
          </a:stretch>
        </p:blipFill>
        <p:spPr>
          <a:xfrm flipH="1">
            <a:off x="6987247" y="5658772"/>
            <a:ext cx="856157" cy="1199227"/>
          </a:xfrm>
          <a:prstGeom prst="rect">
            <a:avLst/>
          </a:prstGeom>
        </p:spPr>
      </p:pic>
    </p:spTree>
    <p:extLst>
      <p:ext uri="{BB962C8B-B14F-4D97-AF65-F5344CB8AC3E}">
        <p14:creationId xmlns:p14="http://schemas.microsoft.com/office/powerpoint/2010/main" val="318193697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Case for VMs</a:t>
            </a:r>
          </a:p>
        </p:txBody>
      </p:sp>
      <p:sp>
        <p:nvSpPr>
          <p:cNvPr id="3" name="Text Placeholder 2"/>
          <p:cNvSpPr>
            <a:spLocks noGrp="1"/>
          </p:cNvSpPr>
          <p:nvPr>
            <p:ph type="body" sz="quarter" idx="10"/>
          </p:nvPr>
        </p:nvSpPr>
        <p:spPr>
          <a:xfrm>
            <a:off x="269240" y="1189177"/>
            <a:ext cx="7998862" cy="5585632"/>
          </a:xfrm>
        </p:spPr>
        <p:txBody>
          <a:bodyPr/>
          <a:lstStyle/>
          <a:p>
            <a:r>
              <a:rPr lang="en-US" sz="3600" dirty="0"/>
              <a:t>Network and Identity</a:t>
            </a:r>
          </a:p>
          <a:p>
            <a:pPr lvl="1"/>
            <a:r>
              <a:rPr lang="en-US" sz="1800" dirty="0"/>
              <a:t>DHCP; Domain controllers</a:t>
            </a:r>
          </a:p>
          <a:p>
            <a:pPr lvl="1"/>
            <a:endParaRPr lang="en-US" sz="900" dirty="0"/>
          </a:p>
          <a:p>
            <a:r>
              <a:rPr lang="en-US" sz="3600" dirty="0"/>
              <a:t>Security</a:t>
            </a:r>
          </a:p>
          <a:p>
            <a:pPr lvl="1"/>
            <a:r>
              <a:rPr lang="en-US" sz="1800" dirty="0"/>
              <a:t>True isolation across processes (or Hyper-V mode)</a:t>
            </a:r>
          </a:p>
          <a:p>
            <a:pPr lvl="1"/>
            <a:endParaRPr lang="en-US" sz="900" dirty="0"/>
          </a:p>
          <a:p>
            <a:r>
              <a:rPr lang="en-US" sz="3600" dirty="0"/>
              <a:t>Hardware</a:t>
            </a:r>
          </a:p>
          <a:p>
            <a:pPr lvl="1"/>
            <a:r>
              <a:rPr lang="en-US" sz="1800" dirty="0"/>
              <a:t>Printing and GPU</a:t>
            </a:r>
          </a:p>
          <a:p>
            <a:pPr lvl="1"/>
            <a:endParaRPr lang="en-US" sz="900" dirty="0"/>
          </a:p>
          <a:p>
            <a:r>
              <a:rPr lang="en-US" sz="3600" dirty="0"/>
              <a:t>Active Directory dependency</a:t>
            </a:r>
          </a:p>
          <a:p>
            <a:pPr lvl="1"/>
            <a:r>
              <a:rPr lang="en-US" sz="1800" dirty="0"/>
              <a:t>Group policy</a:t>
            </a:r>
          </a:p>
          <a:p>
            <a:pPr lvl="1"/>
            <a:r>
              <a:rPr lang="en-US" sz="1800" dirty="0"/>
              <a:t>Mail</a:t>
            </a:r>
          </a:p>
          <a:p>
            <a:pPr lvl="1"/>
            <a:endParaRPr lang="en-US" sz="900" dirty="0"/>
          </a:p>
          <a:p>
            <a:r>
              <a:rPr lang="en-US" sz="3600" dirty="0"/>
              <a:t>Desktop apps</a:t>
            </a:r>
          </a:p>
          <a:p>
            <a:pPr lvl="1"/>
            <a:r>
              <a:rPr lang="en-US" sz="1800" dirty="0"/>
              <a:t>Remote desktop and VDI</a:t>
            </a:r>
          </a:p>
        </p:txBody>
      </p:sp>
      <p:pic>
        <p:nvPicPr>
          <p:cNvPr id="7" name="Picture 6"/>
          <p:cNvPicPr>
            <a:picLocks noChangeAspect="1"/>
          </p:cNvPicPr>
          <p:nvPr/>
        </p:nvPicPr>
        <p:blipFill>
          <a:blip r:embed="rId3"/>
          <a:stretch>
            <a:fillRect/>
          </a:stretch>
        </p:blipFill>
        <p:spPr>
          <a:xfrm>
            <a:off x="6931236" y="562132"/>
            <a:ext cx="4993844" cy="6295868"/>
          </a:xfrm>
          <a:prstGeom prst="rect">
            <a:avLst/>
          </a:prstGeom>
        </p:spPr>
      </p:pic>
    </p:spTree>
    <p:extLst>
      <p:ext uri="{BB962C8B-B14F-4D97-AF65-F5344CB8AC3E}">
        <p14:creationId xmlns:p14="http://schemas.microsoft.com/office/powerpoint/2010/main" val="155802897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Windows Server 2016</a:t>
            </a:r>
          </a:p>
        </p:txBody>
      </p:sp>
    </p:spTree>
    <p:extLst>
      <p:ext uri="{BB962C8B-B14F-4D97-AF65-F5344CB8AC3E}">
        <p14:creationId xmlns:p14="http://schemas.microsoft.com/office/powerpoint/2010/main" val="418731902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Windows Server 2016 Container Hosts</a:t>
            </a:r>
          </a:p>
        </p:txBody>
      </p:sp>
      <p:sp>
        <p:nvSpPr>
          <p:cNvPr id="19" name="TextBox 1"/>
          <p:cNvSpPr txBox="1"/>
          <p:nvPr/>
        </p:nvSpPr>
        <p:spPr>
          <a:xfrm>
            <a:off x="1367392" y="4077133"/>
            <a:ext cx="3809806" cy="561211"/>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sz="2000">
                <a:gradFill>
                  <a:gsLst>
                    <a:gs pos="2917">
                      <a:schemeClr val="tx1"/>
                    </a:gs>
                    <a:gs pos="30000">
                      <a:schemeClr val="tx1"/>
                    </a:gs>
                  </a:gsLst>
                  <a:lin ang="5400000" scaled="0"/>
                </a:gradFill>
              </a:defRPr>
            </a:lvl1pPr>
          </a:lstStyle>
          <a:p>
            <a:pPr defTabSz="914367">
              <a:spcAft>
                <a:spcPts val="588"/>
              </a:spcAft>
            </a:pPr>
            <a:r>
              <a:rPr lang="en-US" sz="1961" dirty="0">
                <a:solidFill>
                  <a:srgbClr val="FFFFFF"/>
                </a:solidFill>
                <a:latin typeface="Segoe UI"/>
              </a:rPr>
              <a:t>Highly Optimized</a:t>
            </a:r>
          </a:p>
        </p:txBody>
      </p:sp>
      <p:grpSp>
        <p:nvGrpSpPr>
          <p:cNvPr id="2" name="Group 1"/>
          <p:cNvGrpSpPr/>
          <p:nvPr/>
        </p:nvGrpSpPr>
        <p:grpSpPr>
          <a:xfrm>
            <a:off x="1464473" y="1412044"/>
            <a:ext cx="3809806" cy="4706230"/>
            <a:chOff x="1394810" y="1897062"/>
            <a:chExt cx="3886201" cy="4800600"/>
          </a:xfrm>
        </p:grpSpPr>
        <p:sp>
          <p:nvSpPr>
            <p:cNvPr id="5" name="Rectangle 4"/>
            <p:cNvSpPr/>
            <p:nvPr/>
          </p:nvSpPr>
          <p:spPr bwMode="auto">
            <a:xfrm>
              <a:off x="1394810" y="1897062"/>
              <a:ext cx="3886200" cy="4800600"/>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745" dirty="0">
                  <a:solidFill>
                    <a:srgbClr val="FFFFFF"/>
                  </a:solidFill>
                  <a:latin typeface="Segoe UI"/>
                </a:rPr>
                <a:t>Nano Server</a:t>
              </a:r>
              <a:endParaRPr lang="en-US" sz="2353" dirty="0">
                <a:solidFill>
                  <a:srgbClr val="FFFFFF"/>
                </a:solidFill>
                <a:latin typeface="Segoe UI"/>
              </a:endParaRPr>
            </a:p>
          </p:txBody>
        </p:sp>
        <p:sp>
          <p:nvSpPr>
            <p:cNvPr id="10" name="TextBox 9"/>
            <p:cNvSpPr txBox="1"/>
            <p:nvPr/>
          </p:nvSpPr>
          <p:spPr>
            <a:xfrm>
              <a:off x="1394810" y="6094746"/>
              <a:ext cx="3886201" cy="572464"/>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961" dirty="0">
                  <a:solidFill>
                    <a:srgbClr val="FFFFFF"/>
                  </a:solidFill>
                  <a:latin typeface="Segoe UI"/>
                </a:rPr>
                <a:t>Born in the cloud applications</a:t>
              </a:r>
            </a:p>
          </p:txBody>
        </p:sp>
        <p:sp>
          <p:nvSpPr>
            <p:cNvPr id="16" name="Freeform 15"/>
            <p:cNvSpPr>
              <a:spLocks noChangeAspect="1"/>
            </p:cNvSpPr>
            <p:nvPr/>
          </p:nvSpPr>
          <p:spPr bwMode="black">
            <a:xfrm>
              <a:off x="2099330" y="4709638"/>
              <a:ext cx="2477158" cy="1464988"/>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sz="1765" dirty="0">
                <a:solidFill>
                  <a:srgbClr val="FFFFFF"/>
                </a:solidFill>
                <a:latin typeface="Segoe UI"/>
              </a:endParaRPr>
            </a:p>
          </p:txBody>
        </p:sp>
        <p:sp>
          <p:nvSpPr>
            <p:cNvPr id="21" name="Freeform 20"/>
            <p:cNvSpPr>
              <a:spLocks noChangeAspect="1" noEditPoints="1"/>
            </p:cNvSpPr>
            <p:nvPr/>
          </p:nvSpPr>
          <p:spPr bwMode="black">
            <a:xfrm>
              <a:off x="2659746" y="2863541"/>
              <a:ext cx="1356327" cy="1356327"/>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a:solidFill>
                  <a:srgbClr val="FFFFFF"/>
                </a:solidFill>
                <a:latin typeface="Segoe UI"/>
                <a:ea typeface="Segoe UI" pitchFamily="34" charset="0"/>
                <a:cs typeface="Segoe UI" pitchFamily="34" charset="0"/>
              </a:endParaRPr>
            </a:p>
          </p:txBody>
        </p:sp>
      </p:grpSp>
      <p:grpSp>
        <p:nvGrpSpPr>
          <p:cNvPr id="6" name="Group 5"/>
          <p:cNvGrpSpPr/>
          <p:nvPr/>
        </p:nvGrpSpPr>
        <p:grpSpPr>
          <a:xfrm>
            <a:off x="7089505" y="1412044"/>
            <a:ext cx="3809805" cy="4706230"/>
            <a:chOff x="7132637" y="1897062"/>
            <a:chExt cx="3886200" cy="4800600"/>
          </a:xfrm>
        </p:grpSpPr>
        <p:sp>
          <p:nvSpPr>
            <p:cNvPr id="4" name="Rectangle 3"/>
            <p:cNvSpPr/>
            <p:nvPr/>
          </p:nvSpPr>
          <p:spPr bwMode="auto">
            <a:xfrm>
              <a:off x="7132637" y="1897062"/>
              <a:ext cx="3886200" cy="4800600"/>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745" dirty="0">
                  <a:solidFill>
                    <a:srgbClr val="FFFFFF"/>
                  </a:solidFill>
                  <a:latin typeface="Segoe UI"/>
                </a:rPr>
                <a:t>Server Core</a:t>
              </a:r>
              <a:endParaRPr lang="en-US" sz="2353" dirty="0">
                <a:solidFill>
                  <a:srgbClr val="FFFFFF"/>
                </a:solidFill>
                <a:latin typeface="Segoe UI"/>
              </a:endParaRPr>
            </a:p>
          </p:txBody>
        </p:sp>
        <p:sp>
          <p:nvSpPr>
            <p:cNvPr id="15" name="TextBox 14"/>
            <p:cNvSpPr txBox="1"/>
            <p:nvPr/>
          </p:nvSpPr>
          <p:spPr>
            <a:xfrm>
              <a:off x="7132637" y="6094746"/>
              <a:ext cx="3886200" cy="572464"/>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961" dirty="0">
                  <a:solidFill>
                    <a:srgbClr val="FFFFFF"/>
                  </a:solidFill>
                  <a:latin typeface="Segoe UI"/>
                </a:rPr>
                <a:t>Traditional Applications</a:t>
              </a:r>
              <a:endParaRPr lang="en-US" sz="1765" dirty="0">
                <a:solidFill>
                  <a:srgbClr val="FFFFFF"/>
                </a:solidFill>
                <a:latin typeface="Segoe UI"/>
              </a:endParaRPr>
            </a:p>
          </p:txBody>
        </p:sp>
        <p:sp>
          <p:nvSpPr>
            <p:cNvPr id="17" name="TextBox 16"/>
            <p:cNvSpPr txBox="1"/>
            <p:nvPr/>
          </p:nvSpPr>
          <p:spPr>
            <a:xfrm>
              <a:off x="7132637" y="4212169"/>
              <a:ext cx="3886200" cy="572464"/>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961" dirty="0">
                  <a:solidFill>
                    <a:srgbClr val="FFFFFF"/>
                  </a:solidFill>
                  <a:latin typeface="Segoe UI"/>
                </a:rPr>
                <a:t>Highly Compatible</a:t>
              </a:r>
              <a:endParaRPr lang="en-US" sz="1765" dirty="0">
                <a:solidFill>
                  <a:srgbClr val="FFFFFF"/>
                </a:solidFill>
                <a:latin typeface="Segoe UI"/>
              </a:endParaRPr>
            </a:p>
          </p:txBody>
        </p:sp>
        <p:sp>
          <p:nvSpPr>
            <p:cNvPr id="22" name="Freeform 21"/>
            <p:cNvSpPr>
              <a:spLocks noChangeAspect="1" noEditPoints="1"/>
            </p:cNvSpPr>
            <p:nvPr/>
          </p:nvSpPr>
          <p:spPr bwMode="black">
            <a:xfrm>
              <a:off x="8315390" y="2979143"/>
              <a:ext cx="1520693" cy="1233026"/>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sz="1765" dirty="0">
                <a:solidFill>
                  <a:srgbClr val="FFFFFF"/>
                </a:solidFill>
                <a:latin typeface="Segoe UI"/>
              </a:endParaRPr>
            </a:p>
          </p:txBody>
        </p:sp>
        <p:sp>
          <p:nvSpPr>
            <p:cNvPr id="23" name="Freeform 22"/>
            <p:cNvSpPr>
              <a:spLocks noChangeAspect="1" noEditPoints="1"/>
            </p:cNvSpPr>
            <p:nvPr/>
          </p:nvSpPr>
          <p:spPr bwMode="black">
            <a:xfrm>
              <a:off x="8542632" y="5011324"/>
              <a:ext cx="1066207" cy="1077314"/>
            </a:xfrm>
            <a:custGeom>
              <a:avLst/>
              <a:gdLst>
                <a:gd name="T0" fmla="*/ 0 w 96"/>
                <a:gd name="T1" fmla="*/ 0 h 97"/>
                <a:gd name="T2" fmla="*/ 0 w 96"/>
                <a:gd name="T3" fmla="*/ 97 h 97"/>
                <a:gd name="T4" fmla="*/ 24 w 96"/>
                <a:gd name="T5" fmla="*/ 97 h 97"/>
                <a:gd name="T6" fmla="*/ 24 w 96"/>
                <a:gd name="T7" fmla="*/ 69 h 97"/>
                <a:gd name="T8" fmla="*/ 73 w 96"/>
                <a:gd name="T9" fmla="*/ 69 h 97"/>
                <a:gd name="T10" fmla="*/ 73 w 96"/>
                <a:gd name="T11" fmla="*/ 97 h 97"/>
                <a:gd name="T12" fmla="*/ 96 w 96"/>
                <a:gd name="T13" fmla="*/ 97 h 97"/>
                <a:gd name="T14" fmla="*/ 96 w 96"/>
                <a:gd name="T15" fmla="*/ 0 h 97"/>
                <a:gd name="T16" fmla="*/ 0 w 96"/>
                <a:gd name="T17" fmla="*/ 0 h 97"/>
                <a:gd name="T18" fmla="*/ 80 w 96"/>
                <a:gd name="T19" fmla="*/ 41 h 97"/>
                <a:gd name="T20" fmla="*/ 14 w 96"/>
                <a:gd name="T21" fmla="*/ 41 h 97"/>
                <a:gd name="T22" fmla="*/ 14 w 96"/>
                <a:gd name="T23" fmla="*/ 5 h 97"/>
                <a:gd name="T24" fmla="*/ 80 w 96"/>
                <a:gd name="T25" fmla="*/ 5 h 97"/>
                <a:gd name="T26" fmla="*/ 80 w 96"/>
                <a:gd name="T27" fmla="*/ 41 h 97"/>
                <a:gd name="T28" fmla="*/ 34 w 96"/>
                <a:gd name="T29" fmla="*/ 76 h 97"/>
                <a:gd name="T30" fmla="*/ 50 w 96"/>
                <a:gd name="T31" fmla="*/ 76 h 97"/>
                <a:gd name="T32" fmla="*/ 50 w 96"/>
                <a:gd name="T33" fmla="*/ 97 h 97"/>
                <a:gd name="T34" fmla="*/ 34 w 96"/>
                <a:gd name="T35" fmla="*/ 97 h 97"/>
                <a:gd name="T36" fmla="*/ 34 w 96"/>
                <a:gd name="T37" fmla="*/ 7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7">
                  <a:moveTo>
                    <a:pt x="0" y="0"/>
                  </a:moveTo>
                  <a:lnTo>
                    <a:pt x="0" y="97"/>
                  </a:lnTo>
                  <a:lnTo>
                    <a:pt x="24" y="97"/>
                  </a:lnTo>
                  <a:lnTo>
                    <a:pt x="24" y="69"/>
                  </a:lnTo>
                  <a:lnTo>
                    <a:pt x="73" y="69"/>
                  </a:lnTo>
                  <a:lnTo>
                    <a:pt x="73" y="97"/>
                  </a:lnTo>
                  <a:lnTo>
                    <a:pt x="96" y="97"/>
                  </a:lnTo>
                  <a:lnTo>
                    <a:pt x="96" y="0"/>
                  </a:lnTo>
                  <a:lnTo>
                    <a:pt x="0" y="0"/>
                  </a:lnTo>
                  <a:close/>
                  <a:moveTo>
                    <a:pt x="80" y="41"/>
                  </a:moveTo>
                  <a:lnTo>
                    <a:pt x="14" y="41"/>
                  </a:lnTo>
                  <a:lnTo>
                    <a:pt x="14" y="5"/>
                  </a:lnTo>
                  <a:lnTo>
                    <a:pt x="80" y="5"/>
                  </a:lnTo>
                  <a:lnTo>
                    <a:pt x="80" y="41"/>
                  </a:lnTo>
                  <a:close/>
                  <a:moveTo>
                    <a:pt x="34" y="76"/>
                  </a:moveTo>
                  <a:lnTo>
                    <a:pt x="50" y="76"/>
                  </a:lnTo>
                  <a:lnTo>
                    <a:pt x="50" y="97"/>
                  </a:lnTo>
                  <a:lnTo>
                    <a:pt x="34" y="97"/>
                  </a:lnTo>
                  <a:lnTo>
                    <a:pt x="34" y="76"/>
                  </a:lnTo>
                  <a:close/>
                </a:path>
              </a:pathLst>
            </a:custGeom>
            <a:solidFill>
              <a:schemeClr val="bg1"/>
            </a:solidFill>
            <a:ln>
              <a:noFill/>
            </a:ln>
            <a:extLst/>
          </p:spPr>
          <p:txBody>
            <a:bodyPr vert="horz" wrap="square" lIns="91444" tIns="45722" rIns="91444" bIns="45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sz="1765" dirty="0">
                <a:solidFill>
                  <a:srgbClr val="FFFFFF"/>
                </a:solidFill>
                <a:latin typeface="Segoe UI"/>
              </a:endParaRPr>
            </a:p>
          </p:txBody>
        </p:sp>
      </p:grpSp>
      <mc:AlternateContent xmlns:mc="http://schemas.openxmlformats.org/markup-compatibility/2006" xmlns:p14="http://schemas.microsoft.com/office/powerpoint/2010/main">
        <mc:Choice Requires="p14">
          <p:contentPart p14:bwMode="auto" r:id="rId2">
            <p14:nvContentPartPr>
              <p14:cNvPr id="9" name="Ink 8"/>
              <p14:cNvContentPartPr/>
              <p14:nvPr/>
            </p14:nvContentPartPr>
            <p14:xfrm>
              <a:off x="6818787" y="1526061"/>
              <a:ext cx="353" cy="706"/>
            </p14:xfrm>
          </p:contentPart>
        </mc:Choice>
        <mc:Fallback xmlns="">
          <p:pic>
            <p:nvPicPr>
              <p:cNvPr id="9" name="Ink 8"/>
              <p:cNvPicPr/>
              <p:nvPr/>
            </p:nvPicPr>
            <p:blipFill>
              <a:blip r:embed="rId3"/>
              <a:stretch>
                <a:fillRect/>
              </a:stretch>
            </p:blipFill>
            <p:spPr>
              <a:xfrm>
                <a:off x="6812962" y="1518295"/>
                <a:ext cx="12002" cy="16238"/>
              </a:xfrm>
              <a:prstGeom prst="rect">
                <a:avLst/>
              </a:prstGeom>
            </p:spPr>
          </p:pic>
        </mc:Fallback>
      </mc:AlternateContent>
    </p:spTree>
    <p:extLst>
      <p:ext uri="{BB962C8B-B14F-4D97-AF65-F5344CB8AC3E}">
        <p14:creationId xmlns:p14="http://schemas.microsoft.com/office/powerpoint/2010/main" val="105837254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Nano Server: just enough OS</a:t>
            </a:r>
            <a:endParaRPr lang="en-US" dirty="0"/>
          </a:p>
        </p:txBody>
      </p:sp>
      <p:sp>
        <p:nvSpPr>
          <p:cNvPr id="7" name="Text Placeholder 6"/>
          <p:cNvSpPr>
            <a:spLocks noGrp="1"/>
          </p:cNvSpPr>
          <p:nvPr>
            <p:ph type="body" sz="quarter" idx="10"/>
          </p:nvPr>
        </p:nvSpPr>
        <p:spPr>
          <a:xfrm>
            <a:off x="269239" y="1189177"/>
            <a:ext cx="11653523" cy="4750147"/>
          </a:xfrm>
        </p:spPr>
        <p:txBody>
          <a:bodyPr/>
          <a:lstStyle/>
          <a:p>
            <a:r>
              <a:rPr lang="en-US" dirty="0"/>
              <a:t>Optimized for next-gen distributed applications</a:t>
            </a:r>
          </a:p>
          <a:p>
            <a:endParaRPr lang="en-US" dirty="0"/>
          </a:p>
          <a:p>
            <a:pPr lvl="1"/>
            <a:r>
              <a:rPr lang="en-US" sz="2400" dirty="0"/>
              <a:t>Higher density, and reduced attack surface and servicing requirements</a:t>
            </a:r>
          </a:p>
          <a:p>
            <a:pPr lvl="1"/>
            <a:endParaRPr lang="en-US" sz="2400" dirty="0"/>
          </a:p>
          <a:p>
            <a:pPr lvl="1"/>
            <a:r>
              <a:rPr lang="en-US" sz="2400" dirty="0"/>
              <a:t>Next-gen distributed app frameworks </a:t>
            </a:r>
          </a:p>
          <a:p>
            <a:pPr lvl="1"/>
            <a:endParaRPr lang="en-US" sz="2400" dirty="0"/>
          </a:p>
          <a:p>
            <a:pPr lvl="1"/>
            <a:r>
              <a:rPr lang="en-US" sz="2400" dirty="0"/>
              <a:t>Interoperate with existing server applications </a:t>
            </a:r>
          </a:p>
          <a:p>
            <a:endParaRPr lang="en-US" dirty="0"/>
          </a:p>
          <a:p>
            <a:endParaRPr lang="en-US" dirty="0"/>
          </a:p>
        </p:txBody>
      </p:sp>
      <p:sp>
        <p:nvSpPr>
          <p:cNvPr id="10" name="Rectangle 9"/>
          <p:cNvSpPr/>
          <p:nvPr/>
        </p:nvSpPr>
        <p:spPr bwMode="auto">
          <a:xfrm>
            <a:off x="10248995" y="2608884"/>
            <a:ext cx="1623127" cy="3811142"/>
          </a:xfrm>
          <a:prstGeom prst="rect">
            <a:avLst/>
          </a:prstGeom>
          <a:solidFill>
            <a:schemeClr val="accent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1961" b="1" dirty="0">
              <a:solidFill>
                <a:prstClr val="white"/>
              </a:solidFill>
              <a:latin typeface="Segoe UI Light"/>
              <a:ea typeface="Segoe UI" pitchFamily="34" charset="0"/>
              <a:cs typeface="Segoe UI" pitchFamily="34" charset="0"/>
            </a:endParaRPr>
          </a:p>
        </p:txBody>
      </p:sp>
      <p:sp>
        <p:nvSpPr>
          <p:cNvPr id="11" name="TextBox 10"/>
          <p:cNvSpPr txBox="1"/>
          <p:nvPr/>
        </p:nvSpPr>
        <p:spPr>
          <a:xfrm>
            <a:off x="6738616" y="4141061"/>
            <a:ext cx="1610445" cy="977593"/>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dirty="0">
                <a:solidFill>
                  <a:srgbClr val="505050"/>
                </a:solidFill>
                <a:latin typeface="Segoe UI"/>
              </a:rPr>
              <a:t>Containers and next-gen applications</a:t>
            </a:r>
          </a:p>
        </p:txBody>
      </p:sp>
      <p:sp>
        <p:nvSpPr>
          <p:cNvPr id="33" name="TextBox 32"/>
          <p:cNvSpPr txBox="1"/>
          <p:nvPr/>
        </p:nvSpPr>
        <p:spPr>
          <a:xfrm>
            <a:off x="10248996" y="4513658"/>
            <a:ext cx="1607765" cy="977593"/>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b="1" dirty="0">
                <a:solidFill>
                  <a:prstClr val="white"/>
                </a:solidFill>
                <a:latin typeface="Segoe UI"/>
              </a:rPr>
              <a:t>Full GUI</a:t>
            </a:r>
          </a:p>
          <a:p>
            <a:pPr algn="ctr" defTabSz="914016">
              <a:lnSpc>
                <a:spcPct val="90000"/>
              </a:lnSpc>
              <a:spcAft>
                <a:spcPts val="588"/>
              </a:spcAft>
            </a:pPr>
            <a:r>
              <a:rPr lang="en-US" sz="1600" dirty="0">
                <a:solidFill>
                  <a:prstClr val="white"/>
                </a:solidFill>
                <a:latin typeface="Segoe UI"/>
              </a:rPr>
              <a:t>Specialized workloads</a:t>
            </a:r>
          </a:p>
        </p:txBody>
      </p:sp>
      <p:sp>
        <p:nvSpPr>
          <p:cNvPr id="34" name="Freeform 5"/>
          <p:cNvSpPr>
            <a:spLocks/>
          </p:cNvSpPr>
          <p:nvPr/>
        </p:nvSpPr>
        <p:spPr bwMode="auto">
          <a:xfrm>
            <a:off x="10785064" y="3857849"/>
            <a:ext cx="264656" cy="45398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35" name="Freeform 6"/>
          <p:cNvSpPr>
            <a:spLocks/>
          </p:cNvSpPr>
          <p:nvPr/>
        </p:nvSpPr>
        <p:spPr bwMode="auto">
          <a:xfrm>
            <a:off x="11049545" y="3857849"/>
            <a:ext cx="262674" cy="45398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36" name="Freeform 7"/>
          <p:cNvSpPr>
            <a:spLocks/>
          </p:cNvSpPr>
          <p:nvPr/>
        </p:nvSpPr>
        <p:spPr bwMode="auto">
          <a:xfrm>
            <a:off x="10787452" y="3710080"/>
            <a:ext cx="523369" cy="297367"/>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19" name="TextBox 18"/>
          <p:cNvSpPr txBox="1"/>
          <p:nvPr/>
        </p:nvSpPr>
        <p:spPr>
          <a:xfrm>
            <a:off x="10195030" y="1468884"/>
            <a:ext cx="1727731" cy="916217"/>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567" dirty="0">
                <a:solidFill>
                  <a:srgbClr val="505050"/>
                </a:solidFill>
                <a:latin typeface="Segoe UI"/>
              </a:rPr>
              <a:t>Third-party applications </a:t>
            </a:r>
          </a:p>
          <a:p>
            <a:pPr algn="ctr" defTabSz="914016">
              <a:lnSpc>
                <a:spcPct val="90000"/>
              </a:lnSpc>
              <a:spcAft>
                <a:spcPts val="588"/>
              </a:spcAft>
            </a:pPr>
            <a:r>
              <a:rPr lang="en-US" sz="1567" dirty="0">
                <a:solidFill>
                  <a:srgbClr val="505050"/>
                </a:solidFill>
                <a:latin typeface="Segoe UI"/>
              </a:rPr>
              <a:t>RDS experience</a:t>
            </a:r>
          </a:p>
        </p:txBody>
      </p:sp>
      <p:sp>
        <p:nvSpPr>
          <p:cNvPr id="27" name="Rectangle 26"/>
          <p:cNvSpPr/>
          <p:nvPr/>
        </p:nvSpPr>
        <p:spPr bwMode="auto">
          <a:xfrm>
            <a:off x="8493628" y="3774057"/>
            <a:ext cx="1623127" cy="2632913"/>
          </a:xfrm>
          <a:prstGeom prst="rect">
            <a:avLst/>
          </a:prstGeom>
          <a:solidFill>
            <a:schemeClr val="accent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1961" b="1" dirty="0">
              <a:solidFill>
                <a:prstClr val="white"/>
              </a:solidFill>
              <a:latin typeface="Segoe UI Light"/>
              <a:ea typeface="Segoe UI" pitchFamily="34" charset="0"/>
              <a:cs typeface="Segoe UI" pitchFamily="34" charset="0"/>
            </a:endParaRPr>
          </a:p>
        </p:txBody>
      </p:sp>
      <p:sp>
        <p:nvSpPr>
          <p:cNvPr id="41" name="Freeform 5"/>
          <p:cNvSpPr>
            <a:spLocks/>
          </p:cNvSpPr>
          <p:nvPr/>
        </p:nvSpPr>
        <p:spPr bwMode="auto">
          <a:xfrm>
            <a:off x="9048927" y="4280344"/>
            <a:ext cx="264655" cy="45398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42" name="Freeform 6"/>
          <p:cNvSpPr>
            <a:spLocks/>
          </p:cNvSpPr>
          <p:nvPr/>
        </p:nvSpPr>
        <p:spPr bwMode="auto">
          <a:xfrm>
            <a:off x="9313410" y="4280344"/>
            <a:ext cx="262674" cy="45398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55" name="Freeform 7"/>
          <p:cNvSpPr>
            <a:spLocks/>
          </p:cNvSpPr>
          <p:nvPr/>
        </p:nvSpPr>
        <p:spPr bwMode="auto">
          <a:xfrm>
            <a:off x="9051317" y="4132575"/>
            <a:ext cx="523369" cy="297367"/>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noFill/>
          <a:ln w="15875">
            <a:solidFill>
              <a:schemeClr val="bg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21" name="TextBox 20"/>
          <p:cNvSpPr txBox="1"/>
          <p:nvPr/>
        </p:nvSpPr>
        <p:spPr>
          <a:xfrm>
            <a:off x="8319586" y="4849606"/>
            <a:ext cx="1986833" cy="977594"/>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b="1" dirty="0">
                <a:solidFill>
                  <a:prstClr val="white"/>
                </a:solidFill>
                <a:latin typeface="Segoe UI"/>
              </a:rPr>
              <a:t>Server Core</a:t>
            </a:r>
          </a:p>
          <a:p>
            <a:pPr algn="ctr" defTabSz="914016">
              <a:lnSpc>
                <a:spcPct val="90000"/>
              </a:lnSpc>
              <a:spcAft>
                <a:spcPts val="588"/>
              </a:spcAft>
            </a:pPr>
            <a:r>
              <a:rPr lang="en-US" sz="1600" dirty="0">
                <a:solidFill>
                  <a:prstClr val="white"/>
                </a:solidFill>
                <a:latin typeface="Segoe UI"/>
              </a:rPr>
              <a:t>Lower maintenance server environment</a:t>
            </a:r>
          </a:p>
        </p:txBody>
      </p:sp>
      <p:sp>
        <p:nvSpPr>
          <p:cNvPr id="18" name="TextBox 17"/>
          <p:cNvSpPr txBox="1"/>
          <p:nvPr/>
        </p:nvSpPr>
        <p:spPr>
          <a:xfrm>
            <a:off x="8482569" y="3120534"/>
            <a:ext cx="1660864" cy="629756"/>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dirty="0">
                <a:solidFill>
                  <a:srgbClr val="505050"/>
                </a:solidFill>
                <a:latin typeface="Segoe UI"/>
              </a:rPr>
              <a:t>Traditional VM workloads</a:t>
            </a:r>
          </a:p>
        </p:txBody>
      </p:sp>
      <p:sp>
        <p:nvSpPr>
          <p:cNvPr id="28" name="Rectangle 27"/>
          <p:cNvSpPr/>
          <p:nvPr/>
        </p:nvSpPr>
        <p:spPr bwMode="auto">
          <a:xfrm>
            <a:off x="6732276" y="5022486"/>
            <a:ext cx="1623127" cy="1384483"/>
          </a:xfrm>
          <a:prstGeom prst="rect">
            <a:avLst/>
          </a:prstGeom>
          <a:solidFill>
            <a:schemeClr val="accent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1961" b="1" dirty="0">
              <a:solidFill>
                <a:prstClr val="white"/>
              </a:solidFill>
              <a:latin typeface="Segoe UI Light"/>
              <a:ea typeface="Segoe UI" pitchFamily="34" charset="0"/>
              <a:cs typeface="Segoe UI" pitchFamily="34" charset="0"/>
            </a:endParaRPr>
          </a:p>
        </p:txBody>
      </p:sp>
      <p:sp>
        <p:nvSpPr>
          <p:cNvPr id="38" name="Freeform 5"/>
          <p:cNvSpPr>
            <a:spLocks/>
          </p:cNvSpPr>
          <p:nvPr/>
        </p:nvSpPr>
        <p:spPr bwMode="auto">
          <a:xfrm>
            <a:off x="7257455" y="5236987"/>
            <a:ext cx="264656" cy="45398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w="15875">
            <a:solidFill>
              <a:schemeClr val="bg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39" name="Freeform 6"/>
          <p:cNvSpPr>
            <a:spLocks/>
          </p:cNvSpPr>
          <p:nvPr/>
        </p:nvSpPr>
        <p:spPr bwMode="auto">
          <a:xfrm>
            <a:off x="7521935" y="5236987"/>
            <a:ext cx="262674" cy="45398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noFill/>
          <a:ln w="15875">
            <a:solidFill>
              <a:schemeClr val="bg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43" name="Freeform 7"/>
          <p:cNvSpPr>
            <a:spLocks/>
          </p:cNvSpPr>
          <p:nvPr/>
        </p:nvSpPr>
        <p:spPr bwMode="auto">
          <a:xfrm>
            <a:off x="7259844" y="5089219"/>
            <a:ext cx="523369" cy="297367"/>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noFill/>
          <a:ln w="15875">
            <a:solidFill>
              <a:schemeClr val="bg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37" name="TextBox 36"/>
          <p:cNvSpPr txBox="1"/>
          <p:nvPr/>
        </p:nvSpPr>
        <p:spPr>
          <a:xfrm>
            <a:off x="6620432" y="5656429"/>
            <a:ext cx="1802192" cy="977593"/>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b="1" dirty="0">
                <a:solidFill>
                  <a:prstClr val="white"/>
                </a:solidFill>
                <a:latin typeface="Segoe UI"/>
              </a:rPr>
              <a:t>Nano Server</a:t>
            </a:r>
          </a:p>
          <a:p>
            <a:pPr algn="ctr" defTabSz="914016">
              <a:lnSpc>
                <a:spcPct val="90000"/>
              </a:lnSpc>
              <a:spcAft>
                <a:spcPts val="588"/>
              </a:spcAft>
            </a:pPr>
            <a:r>
              <a:rPr lang="en-US" sz="1600" dirty="0">
                <a:solidFill>
                  <a:prstClr val="white"/>
                </a:solidFill>
                <a:latin typeface="Segoe UI"/>
              </a:rPr>
              <a:t>Just enough OS</a:t>
            </a:r>
          </a:p>
        </p:txBody>
      </p:sp>
      <p:sp>
        <p:nvSpPr>
          <p:cNvPr id="22" name="TextBox 21"/>
          <p:cNvSpPr txBox="1"/>
          <p:nvPr/>
        </p:nvSpPr>
        <p:spPr>
          <a:xfrm>
            <a:off x="9987512" y="6470703"/>
            <a:ext cx="888385" cy="184666"/>
          </a:xfrm>
          <a:prstGeom prst="rect">
            <a:avLst/>
          </a:prstGeom>
          <a:noFill/>
        </p:spPr>
        <p:txBody>
          <a:bodyPr wrap="none" rtlCol="0">
            <a:spAutoFit/>
          </a:bodyPr>
          <a:lstStyle/>
          <a:p>
            <a:pPr defTabSz="914367"/>
            <a:r>
              <a:rPr lang="en-US" sz="600" dirty="0">
                <a:solidFill>
                  <a:srgbClr val="FFFFFF"/>
                </a:solidFill>
                <a:latin typeface="Segoe UI"/>
              </a:rPr>
              <a:t>Content © Microsoft</a:t>
            </a:r>
          </a:p>
        </p:txBody>
      </p:sp>
    </p:spTree>
    <p:extLst>
      <p:ext uri="{BB962C8B-B14F-4D97-AF65-F5344CB8AC3E}">
        <p14:creationId xmlns:p14="http://schemas.microsoft.com/office/powerpoint/2010/main" val="1604445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33" grpId="0"/>
      <p:bldP spid="34" grpId="0" animBg="1"/>
      <p:bldP spid="35" grpId="0" animBg="1"/>
      <p:bldP spid="36" grpId="0" animBg="1"/>
      <p:bldP spid="19" grpId="0"/>
      <p:bldP spid="27" grpId="0" animBg="1"/>
      <p:bldP spid="41" grpId="0" animBg="1"/>
      <p:bldP spid="42" grpId="0" animBg="1"/>
      <p:bldP spid="55" grpId="0" animBg="1"/>
      <p:bldP spid="21" grpId="0"/>
      <p:bldP spid="18" grpId="0"/>
      <p:bldP spid="28" grpId="0" animBg="1"/>
      <p:bldP spid="38" grpId="0" animBg="1"/>
      <p:bldP spid="39" grpId="0" animBg="1"/>
      <p:bldP spid="43" grpId="0" animBg="1"/>
      <p:bldP spid="3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High Level Architecture</a:t>
            </a:r>
          </a:p>
        </p:txBody>
      </p:sp>
      <p:sp>
        <p:nvSpPr>
          <p:cNvPr id="5" name="Rectangle 4"/>
          <p:cNvSpPr/>
          <p:nvPr/>
        </p:nvSpPr>
        <p:spPr bwMode="auto">
          <a:xfrm>
            <a:off x="282191" y="5255088"/>
            <a:ext cx="7730494"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Operating System</a:t>
            </a:r>
          </a:p>
        </p:txBody>
      </p:sp>
      <p:sp>
        <p:nvSpPr>
          <p:cNvPr id="6" name="Rectangle 5"/>
          <p:cNvSpPr/>
          <p:nvPr/>
        </p:nvSpPr>
        <p:spPr bwMode="auto">
          <a:xfrm>
            <a:off x="282190" y="4114699"/>
            <a:ext cx="7730494"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
        <p:nvSpPr>
          <p:cNvPr id="7" name="Rectangle 6"/>
          <p:cNvSpPr/>
          <p:nvPr/>
        </p:nvSpPr>
        <p:spPr bwMode="auto">
          <a:xfrm>
            <a:off x="285649" y="2974309"/>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Client</a:t>
            </a:r>
          </a:p>
        </p:txBody>
      </p:sp>
      <p:sp>
        <p:nvSpPr>
          <p:cNvPr id="8" name="Rectangle 7"/>
          <p:cNvSpPr/>
          <p:nvPr/>
        </p:nvSpPr>
        <p:spPr bwMode="auto">
          <a:xfrm>
            <a:off x="5003071" y="2985287"/>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Registry</a:t>
            </a:r>
          </a:p>
        </p:txBody>
      </p:sp>
      <p:sp>
        <p:nvSpPr>
          <p:cNvPr id="9" name="Rectangle 8"/>
          <p:cNvSpPr/>
          <p:nvPr/>
        </p:nvSpPr>
        <p:spPr bwMode="auto">
          <a:xfrm>
            <a:off x="3430597" y="2985287"/>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Compose</a:t>
            </a:r>
          </a:p>
        </p:txBody>
      </p:sp>
      <p:sp>
        <p:nvSpPr>
          <p:cNvPr id="10" name="Rectangle 9"/>
          <p:cNvSpPr/>
          <p:nvPr/>
        </p:nvSpPr>
        <p:spPr bwMode="auto">
          <a:xfrm>
            <a:off x="6575545" y="2985287"/>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Swarm</a:t>
            </a:r>
          </a:p>
        </p:txBody>
      </p:sp>
      <p:sp>
        <p:nvSpPr>
          <p:cNvPr id="12" name="Rectangle 11"/>
          <p:cNvSpPr/>
          <p:nvPr/>
        </p:nvSpPr>
        <p:spPr bwMode="auto">
          <a:xfrm>
            <a:off x="5003073" y="1851572"/>
            <a:ext cx="3006549"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Universal Control Plane</a:t>
            </a:r>
          </a:p>
        </p:txBody>
      </p:sp>
      <p:sp>
        <p:nvSpPr>
          <p:cNvPr id="3" name="TextBox 2"/>
          <p:cNvSpPr txBox="1"/>
          <p:nvPr/>
        </p:nvSpPr>
        <p:spPr>
          <a:xfrm>
            <a:off x="7875428" y="1147057"/>
            <a:ext cx="1447100" cy="4443178"/>
          </a:xfrm>
          <a:prstGeom prst="rect">
            <a:avLst/>
          </a:prstGeom>
          <a:noFill/>
        </p:spPr>
        <p:txBody>
          <a:bodyPr wrap="none" lIns="179259" tIns="143407" rIns="179259" bIns="143407" rtlCol="0">
            <a:spAutoFit/>
          </a:bodyPr>
          <a:lstStyle/>
          <a:p>
            <a:pPr defTabSz="914367">
              <a:lnSpc>
                <a:spcPct val="90000"/>
              </a:lnSpc>
              <a:spcAft>
                <a:spcPts val="588"/>
              </a:spcAft>
            </a:pPr>
            <a:r>
              <a:rPr lang="en-US" sz="29403" dirty="0">
                <a:solidFill>
                  <a:srgbClr val="0078D7"/>
                </a:solidFill>
                <a:latin typeface="Segoe UI Light"/>
              </a:rPr>
              <a:t>}</a:t>
            </a:r>
          </a:p>
        </p:txBody>
      </p:sp>
      <p:sp>
        <p:nvSpPr>
          <p:cNvPr id="11" name="TextBox 10"/>
          <p:cNvSpPr txBox="1"/>
          <p:nvPr/>
        </p:nvSpPr>
        <p:spPr>
          <a:xfrm>
            <a:off x="8955598" y="2788194"/>
            <a:ext cx="3218488" cy="1440537"/>
          </a:xfrm>
          <a:prstGeom prst="rect">
            <a:avLst/>
          </a:prstGeom>
          <a:noFill/>
        </p:spPr>
        <p:txBody>
          <a:bodyPr wrap="none" lIns="179259" tIns="143407" rIns="179259" bIns="143407" rtlCol="0">
            <a:spAutoFit/>
          </a:bodyPr>
          <a:lstStyle/>
          <a:p>
            <a:pPr algn="ctr" defTabSz="914367">
              <a:lnSpc>
                <a:spcPct val="90000"/>
              </a:lnSpc>
              <a:spcAft>
                <a:spcPts val="588"/>
              </a:spcAft>
            </a:pPr>
            <a:r>
              <a:rPr lang="en-US" sz="2353" dirty="0">
                <a:solidFill>
                  <a:srgbClr val="0078D7"/>
                </a:solidFill>
                <a:latin typeface="Segoe UI"/>
              </a:rPr>
              <a:t>Container</a:t>
            </a:r>
          </a:p>
          <a:p>
            <a:pPr algn="ctr" defTabSz="914367">
              <a:lnSpc>
                <a:spcPct val="90000"/>
              </a:lnSpc>
              <a:spcAft>
                <a:spcPts val="588"/>
              </a:spcAft>
            </a:pPr>
            <a:r>
              <a:rPr lang="en-US" sz="2353" dirty="0">
                <a:solidFill>
                  <a:srgbClr val="0078D7"/>
                </a:solidFill>
                <a:latin typeface="Segoe UI"/>
              </a:rPr>
              <a:t>Development and </a:t>
            </a:r>
          </a:p>
          <a:p>
            <a:pPr algn="ctr" defTabSz="914367">
              <a:lnSpc>
                <a:spcPct val="90000"/>
              </a:lnSpc>
              <a:spcAft>
                <a:spcPts val="588"/>
              </a:spcAft>
            </a:pPr>
            <a:r>
              <a:rPr lang="en-US" sz="2353" dirty="0">
                <a:solidFill>
                  <a:srgbClr val="0078D7"/>
                </a:solidFill>
                <a:latin typeface="Segoe UI"/>
              </a:rPr>
              <a:t>Management Toolset</a:t>
            </a:r>
          </a:p>
        </p:txBody>
      </p:sp>
      <p:cxnSp>
        <p:nvCxnSpPr>
          <p:cNvPr id="14" name="Straight Connector 13"/>
          <p:cNvCxnSpPr>
            <a:cxnSpLocks/>
          </p:cNvCxnSpPr>
          <p:nvPr/>
        </p:nvCxnSpPr>
        <p:spPr>
          <a:xfrm>
            <a:off x="8162068" y="5819127"/>
            <a:ext cx="672224" cy="0"/>
          </a:xfrm>
          <a:prstGeom prst="line">
            <a:avLst/>
          </a:prstGeom>
          <a:ln w="127000">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983676" y="5494225"/>
            <a:ext cx="3058864" cy="621968"/>
          </a:xfrm>
          <a:prstGeom prst="rect">
            <a:avLst/>
          </a:prstGeom>
          <a:noFill/>
        </p:spPr>
        <p:txBody>
          <a:bodyPr wrap="square" lIns="179259" tIns="143407" rIns="179259" bIns="143407" rtlCol="0">
            <a:spAutoFit/>
          </a:bodyPr>
          <a:lstStyle/>
          <a:p>
            <a:pPr algn="ctr" defTabSz="914367">
              <a:lnSpc>
                <a:spcPct val="90000"/>
              </a:lnSpc>
              <a:spcAft>
                <a:spcPts val="588"/>
              </a:spcAft>
            </a:pPr>
            <a:r>
              <a:rPr lang="en-US" sz="2353" dirty="0">
                <a:solidFill>
                  <a:srgbClr val="0078D7"/>
                </a:solidFill>
                <a:latin typeface="Segoe UI"/>
              </a:rPr>
              <a:t>Container Runtime</a:t>
            </a:r>
          </a:p>
        </p:txBody>
      </p:sp>
      <p:sp>
        <p:nvSpPr>
          <p:cNvPr id="15" name="Rectangle 14"/>
          <p:cNvSpPr/>
          <p:nvPr/>
        </p:nvSpPr>
        <p:spPr bwMode="auto">
          <a:xfrm>
            <a:off x="1858124" y="2985287"/>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43407" rIns="137141"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PowerShell</a:t>
            </a:r>
          </a:p>
        </p:txBody>
      </p:sp>
    </p:spTree>
    <p:extLst>
      <p:ext uri="{BB962C8B-B14F-4D97-AF65-F5344CB8AC3E}">
        <p14:creationId xmlns:p14="http://schemas.microsoft.com/office/powerpoint/2010/main" val="159669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2" grpId="0" animBg="1"/>
      <p:bldP spid="3" grpId="0"/>
      <p:bldP spid="11" grpId="0"/>
      <p:bldP spid="16" grpId="0"/>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4114069" y="1561713"/>
            <a:ext cx="3998601" cy="3605679"/>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4" name="Rectangle 3"/>
          <p:cNvSpPr/>
          <p:nvPr/>
        </p:nvSpPr>
        <p:spPr bwMode="auto">
          <a:xfrm>
            <a:off x="6182853"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3" name="Rectangle 2"/>
          <p:cNvSpPr/>
          <p:nvPr/>
        </p:nvSpPr>
        <p:spPr bwMode="auto">
          <a:xfrm>
            <a:off x="4112314" y="5220621"/>
            <a:ext cx="4000357"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6" name="Rectangle 5"/>
          <p:cNvSpPr/>
          <p:nvPr/>
        </p:nvSpPr>
        <p:spPr bwMode="auto">
          <a:xfrm>
            <a:off x="6329728"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
        <p:nvSpPr>
          <p:cNvPr id="23" name="Rectangle 22"/>
          <p:cNvSpPr/>
          <p:nvPr/>
        </p:nvSpPr>
        <p:spPr bwMode="auto">
          <a:xfrm>
            <a:off x="4235321"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4370111"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4370110"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4380422"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Tree>
    <p:extLst>
      <p:ext uri="{BB962C8B-B14F-4D97-AF65-F5344CB8AC3E}">
        <p14:creationId xmlns:p14="http://schemas.microsoft.com/office/powerpoint/2010/main" val="1574735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2779007" y="1566331"/>
            <a:ext cx="3998601" cy="3605679"/>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2777250" y="5225239"/>
            <a:ext cx="6639820"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6881105" y="3464041"/>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23" name="Rectangle 22"/>
          <p:cNvSpPr/>
          <p:nvPr/>
        </p:nvSpPr>
        <p:spPr bwMode="auto">
          <a:xfrm>
            <a:off x="2900259" y="2089170"/>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3035049" y="2796685"/>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3035048" y="3556514"/>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3045359" y="4278129"/>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16" name="Rectangle 15"/>
          <p:cNvSpPr/>
          <p:nvPr/>
        </p:nvSpPr>
        <p:spPr bwMode="auto">
          <a:xfrm>
            <a:off x="4834103" y="3306637"/>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17" name="Rectangle 16"/>
          <p:cNvSpPr/>
          <p:nvPr/>
        </p:nvSpPr>
        <p:spPr bwMode="auto">
          <a:xfrm>
            <a:off x="4980978" y="4033451"/>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997066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302" y="2084187"/>
            <a:ext cx="11455338" cy="1793090"/>
          </a:xfrm>
        </p:spPr>
        <p:txBody>
          <a:bodyPr/>
          <a:lstStyle/>
          <a:p>
            <a:r>
              <a:rPr lang="en-US" dirty="0"/>
              <a:t>Containers for Windows Developers</a:t>
            </a:r>
          </a:p>
        </p:txBody>
      </p:sp>
      <p:sp>
        <p:nvSpPr>
          <p:cNvPr id="4" name="Text Placeholder 3"/>
          <p:cNvSpPr>
            <a:spLocks noGrp="1"/>
          </p:cNvSpPr>
          <p:nvPr>
            <p:ph type="body" sz="quarter" idx="12"/>
          </p:nvPr>
        </p:nvSpPr>
        <p:spPr/>
        <p:txBody>
          <a:bodyPr/>
          <a:lstStyle/>
          <a:p>
            <a:r>
              <a:rPr lang="en-US" dirty="0"/>
              <a:t>Michael S. Collier</a:t>
            </a:r>
          </a:p>
          <a:p>
            <a:endParaRPr lang="en-US" dirty="0"/>
          </a:p>
          <a:p>
            <a:r>
              <a:rPr lang="en-US" sz="2400" dirty="0" err="1"/>
              <a:t>CodeMash</a:t>
            </a:r>
            <a:r>
              <a:rPr lang="en-US" sz="2400" dirty="0"/>
              <a:t> 2017</a:t>
            </a:r>
          </a:p>
          <a:p>
            <a:r>
              <a:rPr lang="en-US" sz="2400" b="1" dirty="0"/>
              <a:t>Thursday, January 12</a:t>
            </a:r>
            <a:r>
              <a:rPr lang="en-US" sz="2400" b="1" baseline="30000" dirty="0"/>
              <a:t>th</a:t>
            </a:r>
            <a:r>
              <a:rPr lang="en-US" sz="2400" b="1" dirty="0"/>
              <a:t> </a:t>
            </a:r>
            <a:r>
              <a:rPr lang="en-US" sz="2400" dirty="0"/>
              <a:t>@ 1</a:t>
            </a:r>
            <a:r>
              <a:rPr lang="en-US" sz="2400" b="1" dirty="0"/>
              <a:t>1:45am</a:t>
            </a:r>
            <a:r>
              <a:rPr lang="en-US" sz="2400" dirty="0"/>
              <a:t> in </a:t>
            </a:r>
            <a:r>
              <a:rPr lang="en-US" sz="2400" b="1" dirty="0"/>
              <a:t>Indigo Bay</a:t>
            </a:r>
          </a:p>
        </p:txBody>
      </p:sp>
      <p:sp>
        <p:nvSpPr>
          <p:cNvPr id="5" name="TextBox 4"/>
          <p:cNvSpPr txBox="1"/>
          <p:nvPr/>
        </p:nvSpPr>
        <p:spPr>
          <a:xfrm>
            <a:off x="283308" y="5954047"/>
            <a:ext cx="1963472"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a:t>
            </a:r>
            <a:r>
              <a:rPr lang="en-US" sz="2353" dirty="0" err="1">
                <a:gradFill>
                  <a:gsLst>
                    <a:gs pos="2917">
                      <a:schemeClr val="tx1"/>
                    </a:gs>
                    <a:gs pos="30000">
                      <a:schemeClr val="tx1"/>
                    </a:gs>
                  </a:gsLst>
                  <a:lin ang="5400000" scaled="0"/>
                </a:gradFill>
              </a:rPr>
              <a:t>CodeMash</a:t>
            </a:r>
            <a:endParaRPr lang="en-US" sz="2353"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4717591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2779007" y="1566331"/>
            <a:ext cx="3998601" cy="3605679"/>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2777250" y="5225239"/>
            <a:ext cx="6639820"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6881105" y="3464041"/>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6953784" y="4275130"/>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23" name="Rectangle 22"/>
          <p:cNvSpPr/>
          <p:nvPr/>
        </p:nvSpPr>
        <p:spPr bwMode="auto">
          <a:xfrm>
            <a:off x="2900259" y="2089170"/>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3035049" y="2796685"/>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3035048" y="3556514"/>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3045359" y="4278129"/>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16" name="Rectangle 15"/>
          <p:cNvSpPr/>
          <p:nvPr/>
        </p:nvSpPr>
        <p:spPr bwMode="auto">
          <a:xfrm>
            <a:off x="4834103" y="3306637"/>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17" name="Rectangle 16"/>
          <p:cNvSpPr/>
          <p:nvPr/>
        </p:nvSpPr>
        <p:spPr bwMode="auto">
          <a:xfrm>
            <a:off x="4980978" y="4033451"/>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876120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2779007" y="1566331"/>
            <a:ext cx="3998601" cy="3605679"/>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2777250" y="5225239"/>
            <a:ext cx="6639820"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6881105" y="3464041"/>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6953784" y="4275130"/>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8197579" y="4275130"/>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2900259" y="2089170"/>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3035049" y="2796685"/>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3035048" y="3556514"/>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3045359" y="4278129"/>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16" name="Rectangle 15"/>
          <p:cNvSpPr/>
          <p:nvPr/>
        </p:nvSpPr>
        <p:spPr bwMode="auto">
          <a:xfrm>
            <a:off x="4834103" y="3306637"/>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17" name="Rectangle 16"/>
          <p:cNvSpPr/>
          <p:nvPr/>
        </p:nvSpPr>
        <p:spPr bwMode="auto">
          <a:xfrm>
            <a:off x="4980978" y="4033451"/>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1814519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4" y="5220621"/>
            <a:ext cx="9641713"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212570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4" y="5220621"/>
            <a:ext cx="9641713"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53" name="Rectangle 52"/>
          <p:cNvSpPr/>
          <p:nvPr/>
        </p:nvSpPr>
        <p:spPr bwMode="auto">
          <a:xfrm>
            <a:off x="8240903" y="3458934"/>
            <a:ext cx="2535966" cy="170534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54" name="Rectangle 53"/>
          <p:cNvSpPr/>
          <p:nvPr/>
        </p:nvSpPr>
        <p:spPr bwMode="auto">
          <a:xfrm>
            <a:off x="8313582"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55" name="Rectangle 54"/>
          <p:cNvSpPr/>
          <p:nvPr/>
        </p:nvSpPr>
        <p:spPr bwMode="auto">
          <a:xfrm>
            <a:off x="9557375"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1406617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1279604" y="6044257"/>
            <a:ext cx="9641714" cy="623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Hyper-V Hypervisor</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5" y="5220621"/>
            <a:ext cx="6686495"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41" name="Rectangle 40"/>
          <p:cNvSpPr/>
          <p:nvPr/>
        </p:nvSpPr>
        <p:spPr bwMode="auto">
          <a:xfrm>
            <a:off x="8229509" y="5216951"/>
            <a:ext cx="2547360" cy="64099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53" name="Rectangle 52"/>
          <p:cNvSpPr/>
          <p:nvPr/>
        </p:nvSpPr>
        <p:spPr bwMode="auto">
          <a:xfrm>
            <a:off x="8240903" y="3458934"/>
            <a:ext cx="2535966" cy="170534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54" name="Rectangle 53"/>
          <p:cNvSpPr/>
          <p:nvPr/>
        </p:nvSpPr>
        <p:spPr bwMode="auto">
          <a:xfrm>
            <a:off x="8313582"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55" name="Rectangle 54"/>
          <p:cNvSpPr/>
          <p:nvPr/>
        </p:nvSpPr>
        <p:spPr bwMode="auto">
          <a:xfrm>
            <a:off x="9557375"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1527781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7"/>
          <p:cNvSpPr/>
          <p:nvPr/>
        </p:nvSpPr>
        <p:spPr bwMode="auto">
          <a:xfrm>
            <a:off x="8183124" y="2457010"/>
            <a:ext cx="2645842" cy="3478013"/>
          </a:xfrm>
          <a:prstGeom prst="roundRect">
            <a:avLst>
              <a:gd name="adj" fmla="val 221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rgbClr val="0078D7"/>
                </a:solidFill>
                <a:latin typeface="Segoe UI"/>
                <a:ea typeface="Segoe UI" pitchFamily="34" charset="0"/>
                <a:cs typeface="Segoe UI" pitchFamily="34" charset="0"/>
              </a:rPr>
              <a:t>Virtual Machine</a:t>
            </a:r>
            <a:br>
              <a:rPr lang="en-US" sz="2353" dirty="0">
                <a:solidFill>
                  <a:srgbClr val="0078D7"/>
                </a:solidFill>
                <a:latin typeface="Segoe UI"/>
                <a:ea typeface="Segoe UI" pitchFamily="34" charset="0"/>
                <a:cs typeface="Segoe UI" pitchFamily="34" charset="0"/>
              </a:rPr>
            </a:br>
            <a:r>
              <a:rPr lang="en-US" sz="1567" i="1" dirty="0">
                <a:solidFill>
                  <a:srgbClr val="0078D7"/>
                </a:solidFill>
                <a:latin typeface="Segoe UI"/>
                <a:ea typeface="Segoe UI" pitchFamily="34" charset="0"/>
                <a:cs typeface="Segoe UI" pitchFamily="34" charset="0"/>
              </a:rPr>
              <a:t>Specifically Optimized To Run a Container</a:t>
            </a:r>
            <a:endParaRPr lang="en-US" sz="2353" i="1" dirty="0">
              <a:solidFill>
                <a:srgbClr val="0078D7"/>
              </a:soli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1279604" y="6044257"/>
            <a:ext cx="9641714" cy="623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Hyper-V Hypervisor</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5" y="5220621"/>
            <a:ext cx="6686495"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41" name="Rectangle 40"/>
          <p:cNvSpPr/>
          <p:nvPr/>
        </p:nvSpPr>
        <p:spPr bwMode="auto">
          <a:xfrm>
            <a:off x="8229509" y="5216951"/>
            <a:ext cx="2547360" cy="64099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53" name="Rectangle 52"/>
          <p:cNvSpPr/>
          <p:nvPr/>
        </p:nvSpPr>
        <p:spPr bwMode="auto">
          <a:xfrm>
            <a:off x="8240903" y="3458934"/>
            <a:ext cx="2535966" cy="170534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54" name="Rectangle 53"/>
          <p:cNvSpPr/>
          <p:nvPr/>
        </p:nvSpPr>
        <p:spPr bwMode="auto">
          <a:xfrm>
            <a:off x="8313582"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55" name="Rectangle 54"/>
          <p:cNvSpPr/>
          <p:nvPr/>
        </p:nvSpPr>
        <p:spPr bwMode="auto">
          <a:xfrm>
            <a:off x="9557375"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2114649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8100212" y="1967552"/>
            <a:ext cx="2821105" cy="402305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solidFill>
                  <a:srgbClr val="FFFFFF"/>
                </a:solidFill>
                <a:latin typeface="Segoe UI"/>
                <a:ea typeface="Segoe UI" pitchFamily="34" charset="0"/>
                <a:cs typeface="Segoe UI" pitchFamily="34" charset="0"/>
              </a:rPr>
              <a:t>Hyper-V Container</a:t>
            </a:r>
          </a:p>
        </p:txBody>
      </p:sp>
      <p:sp>
        <p:nvSpPr>
          <p:cNvPr id="39" name="Rounded Rectangle 7"/>
          <p:cNvSpPr/>
          <p:nvPr/>
        </p:nvSpPr>
        <p:spPr bwMode="auto">
          <a:xfrm>
            <a:off x="8183124" y="2457010"/>
            <a:ext cx="2645842" cy="3478013"/>
          </a:xfrm>
          <a:prstGeom prst="roundRect">
            <a:avLst>
              <a:gd name="adj" fmla="val 221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rgbClr val="0078D7"/>
                </a:solidFill>
                <a:latin typeface="Segoe UI"/>
                <a:ea typeface="Segoe UI" pitchFamily="34" charset="0"/>
                <a:cs typeface="Segoe UI" pitchFamily="34" charset="0"/>
              </a:rPr>
              <a:t>Virtual Machine</a:t>
            </a:r>
            <a:br>
              <a:rPr lang="en-US" sz="2353" dirty="0">
                <a:solidFill>
                  <a:srgbClr val="0078D7"/>
                </a:solidFill>
                <a:latin typeface="Segoe UI"/>
                <a:ea typeface="Segoe UI" pitchFamily="34" charset="0"/>
                <a:cs typeface="Segoe UI" pitchFamily="34" charset="0"/>
              </a:rPr>
            </a:br>
            <a:r>
              <a:rPr lang="en-US" sz="1567" i="1" dirty="0">
                <a:solidFill>
                  <a:srgbClr val="0078D7"/>
                </a:solidFill>
                <a:latin typeface="Segoe UI"/>
                <a:ea typeface="Segoe UI" pitchFamily="34" charset="0"/>
                <a:cs typeface="Segoe UI" pitchFamily="34" charset="0"/>
              </a:rPr>
              <a:t>Specifically Optimized To Run a Container</a:t>
            </a:r>
            <a:endParaRPr lang="en-US" sz="2353" i="1" dirty="0">
              <a:solidFill>
                <a:srgbClr val="0078D7"/>
              </a:soli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1279604" y="6044257"/>
            <a:ext cx="9641714" cy="623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Hyper-V Hypervisor</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5" y="5220621"/>
            <a:ext cx="6686495"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41" name="Rectangle 40"/>
          <p:cNvSpPr/>
          <p:nvPr/>
        </p:nvSpPr>
        <p:spPr bwMode="auto">
          <a:xfrm>
            <a:off x="8229509" y="5216951"/>
            <a:ext cx="2547360" cy="64099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53" name="Rectangle 52"/>
          <p:cNvSpPr/>
          <p:nvPr/>
        </p:nvSpPr>
        <p:spPr bwMode="auto">
          <a:xfrm>
            <a:off x="8240903" y="3458934"/>
            <a:ext cx="2535966" cy="170534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54" name="Rectangle 53"/>
          <p:cNvSpPr/>
          <p:nvPr/>
        </p:nvSpPr>
        <p:spPr bwMode="auto">
          <a:xfrm>
            <a:off x="8313582"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55" name="Rectangle 54"/>
          <p:cNvSpPr/>
          <p:nvPr/>
        </p:nvSpPr>
        <p:spPr bwMode="auto">
          <a:xfrm>
            <a:off x="9557375"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55469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941816"/>
            <a:ext cx="12192000" cy="2034403"/>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2917">
                      <a:schemeClr val="tx1"/>
                    </a:gs>
                    <a:gs pos="30000">
                      <a:schemeClr val="tx1"/>
                    </a:gs>
                  </a:gsLst>
                  <a:lin ang="5400000" scaled="0"/>
                </a:gradFill>
              </a:rPr>
              <a:t>“There are only two hard things in Computer Science: cache invalidation and naming things.”</a:t>
            </a:r>
          </a:p>
          <a:p>
            <a:pPr>
              <a:lnSpc>
                <a:spcPct val="90000"/>
              </a:lnSpc>
              <a:spcAft>
                <a:spcPts val="600"/>
              </a:spcAft>
            </a:pPr>
            <a:r>
              <a:rPr lang="en-US" sz="4000" dirty="0">
                <a:gradFill>
                  <a:gsLst>
                    <a:gs pos="2917">
                      <a:schemeClr val="tx1"/>
                    </a:gs>
                    <a:gs pos="30000">
                      <a:schemeClr val="tx1"/>
                    </a:gs>
                  </a:gsLst>
                  <a:lin ang="5400000" scaled="0"/>
                </a:gradFill>
              </a:rPr>
              <a:t>-- Phil </a:t>
            </a:r>
            <a:r>
              <a:rPr lang="en-US" sz="4000" dirty="0" err="1">
                <a:gradFill>
                  <a:gsLst>
                    <a:gs pos="2917">
                      <a:schemeClr val="tx1"/>
                    </a:gs>
                    <a:gs pos="30000">
                      <a:schemeClr val="tx1"/>
                    </a:gs>
                  </a:gsLst>
                  <a:lin ang="5400000" scaled="0"/>
                </a:gradFill>
              </a:rPr>
              <a:t>Karlton</a:t>
            </a:r>
            <a:endParaRPr lang="en-US" sz="4000" dirty="0">
              <a:gradFill>
                <a:gsLst>
                  <a:gs pos="2917">
                    <a:schemeClr val="tx1"/>
                  </a:gs>
                  <a:gs pos="30000">
                    <a:schemeClr val="tx1"/>
                  </a:gs>
                </a:gsLst>
                <a:lin ang="5400000" scaled="0"/>
              </a:gradFill>
            </a:endParaRPr>
          </a:p>
        </p:txBody>
      </p:sp>
      <p:sp>
        <p:nvSpPr>
          <p:cNvPr id="4" name="TextBox 3"/>
          <p:cNvSpPr txBox="1"/>
          <p:nvPr/>
        </p:nvSpPr>
        <p:spPr>
          <a:xfrm>
            <a:off x="7972746" y="6368635"/>
            <a:ext cx="500009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http://martinfowler.com/bliki/TwoHardThings.html</a:t>
            </a:r>
          </a:p>
        </p:txBody>
      </p:sp>
    </p:spTree>
    <p:extLst>
      <p:ext uri="{BB962C8B-B14F-4D97-AF65-F5344CB8AC3E}">
        <p14:creationId xmlns:p14="http://schemas.microsoft.com/office/powerpoint/2010/main" val="420712985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Windows Container Isolation Modes</a:t>
            </a:r>
          </a:p>
        </p:txBody>
      </p:sp>
      <p:grpSp>
        <p:nvGrpSpPr>
          <p:cNvPr id="3" name="Group 2"/>
          <p:cNvGrpSpPr/>
          <p:nvPr/>
        </p:nvGrpSpPr>
        <p:grpSpPr>
          <a:xfrm>
            <a:off x="1460810" y="4895383"/>
            <a:ext cx="4411084" cy="1943924"/>
            <a:chOff x="367014" y="4126334"/>
            <a:chExt cx="5412354" cy="2255932"/>
          </a:xfrm>
        </p:grpSpPr>
        <p:sp>
          <p:nvSpPr>
            <p:cNvPr id="6" name="Freeform 5"/>
            <p:cNvSpPr>
              <a:spLocks noChangeAspect="1" noEditPoints="1"/>
            </p:cNvSpPr>
            <p:nvPr/>
          </p:nvSpPr>
          <p:spPr bwMode="auto">
            <a:xfrm>
              <a:off x="1826373" y="4126334"/>
              <a:ext cx="1978756" cy="1744248"/>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pic>
          <p:nvPicPr>
            <p:cNvPr id="5" name="Picture 4"/>
            <p:cNvPicPr>
              <a:picLocks noChangeAspect="1"/>
            </p:cNvPicPr>
            <p:nvPr/>
          </p:nvPicPr>
          <p:blipFill>
            <a:blip r:embed="rId3"/>
            <a:stretch>
              <a:fillRect/>
            </a:stretch>
          </p:blipFill>
          <p:spPr>
            <a:xfrm>
              <a:off x="2221177" y="4637917"/>
              <a:ext cx="1164063" cy="665576"/>
            </a:xfrm>
            <a:prstGeom prst="rect">
              <a:avLst/>
            </a:prstGeom>
          </p:spPr>
        </p:pic>
        <p:sp>
          <p:nvSpPr>
            <p:cNvPr id="9" name="Rectangular Callout 8"/>
            <p:cNvSpPr/>
            <p:nvPr/>
          </p:nvSpPr>
          <p:spPr bwMode="auto">
            <a:xfrm>
              <a:off x="4339413" y="5022909"/>
              <a:ext cx="1439955" cy="847673"/>
            </a:xfrm>
            <a:prstGeom prst="wedgeRectCallout">
              <a:avLst>
                <a:gd name="adj1" fmla="val -95363"/>
                <a:gd name="adj2" fmla="val -15022"/>
              </a:avLst>
            </a:prstGeom>
            <a:solidFill>
              <a:schemeClr val="bg2">
                <a:lumMod val="50000"/>
              </a:schemeClr>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p:txBody>
        </p:sp>
        <p:sp>
          <p:nvSpPr>
            <p:cNvPr id="10" name="Rectangular Callout 9"/>
            <p:cNvSpPr/>
            <p:nvPr/>
          </p:nvSpPr>
          <p:spPr bwMode="auto">
            <a:xfrm>
              <a:off x="367014" y="4427970"/>
              <a:ext cx="1439955" cy="366964"/>
            </a:xfrm>
            <a:prstGeom prst="wedgeRectCallout">
              <a:avLst>
                <a:gd name="adj1" fmla="val 79341"/>
                <a:gd name="adj2" fmla="val 102216"/>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11" name="TextBox 10"/>
            <p:cNvSpPr txBox="1"/>
            <p:nvPr/>
          </p:nvSpPr>
          <p:spPr>
            <a:xfrm>
              <a:off x="1353590" y="5747825"/>
              <a:ext cx="2428553" cy="634441"/>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grpSp>
      <p:grpSp>
        <p:nvGrpSpPr>
          <p:cNvPr id="4" name="Group 3"/>
          <p:cNvGrpSpPr/>
          <p:nvPr/>
        </p:nvGrpSpPr>
        <p:grpSpPr>
          <a:xfrm>
            <a:off x="7057025" y="4868335"/>
            <a:ext cx="4517941" cy="1903868"/>
            <a:chOff x="6876442" y="4270330"/>
            <a:chExt cx="5543466" cy="2209446"/>
          </a:xfrm>
        </p:grpSpPr>
        <p:sp>
          <p:nvSpPr>
            <p:cNvPr id="12" name="Freeform 11"/>
            <p:cNvSpPr>
              <a:spLocks noChangeAspect="1" noEditPoints="1"/>
            </p:cNvSpPr>
            <p:nvPr/>
          </p:nvSpPr>
          <p:spPr bwMode="auto">
            <a:xfrm>
              <a:off x="8090181" y="4270330"/>
              <a:ext cx="1978756" cy="1674226"/>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sp>
          <p:nvSpPr>
            <p:cNvPr id="14" name="Rectangular Callout 13"/>
            <p:cNvSpPr/>
            <p:nvPr/>
          </p:nvSpPr>
          <p:spPr bwMode="auto">
            <a:xfrm>
              <a:off x="10626206" y="4437812"/>
              <a:ext cx="1793700" cy="843347"/>
            </a:xfrm>
            <a:prstGeom prst="wedgeRectCallout">
              <a:avLst>
                <a:gd name="adj1" fmla="val -121867"/>
                <a:gd name="adj2" fmla="val 5668"/>
              </a:avLst>
            </a:prstGeom>
            <a:solidFill>
              <a:schemeClr val="accent3">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a:p>
              <a:pPr algn="ctr" defTabSz="913854" fontAlgn="base">
                <a:spcBef>
                  <a:spcPct val="0"/>
                </a:spcBef>
                <a:spcAft>
                  <a:spcPct val="0"/>
                </a:spcAft>
              </a:pPr>
              <a:r>
                <a:rPr lang="en-US" sz="980" dirty="0">
                  <a:solidFill>
                    <a:srgbClr val="F8F8F8"/>
                  </a:solidFill>
                  <a:latin typeface="Segoe UI"/>
                </a:rPr>
                <a:t>Nested Virtual Machine</a:t>
              </a:r>
            </a:p>
          </p:txBody>
        </p:sp>
        <p:sp>
          <p:nvSpPr>
            <p:cNvPr id="16" name="TextBox 15"/>
            <p:cNvSpPr txBox="1"/>
            <p:nvPr/>
          </p:nvSpPr>
          <p:spPr>
            <a:xfrm>
              <a:off x="7885521" y="5845336"/>
              <a:ext cx="2428554" cy="634440"/>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sp>
          <p:nvSpPr>
            <p:cNvPr id="17" name="Freeform 16"/>
            <p:cNvSpPr>
              <a:spLocks noChangeAspect="1" noEditPoints="1"/>
            </p:cNvSpPr>
            <p:nvPr/>
          </p:nvSpPr>
          <p:spPr bwMode="auto">
            <a:xfrm>
              <a:off x="8471767" y="4342328"/>
              <a:ext cx="1215580" cy="938830"/>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accent3">
                <a:lumMod val="75000"/>
                <a:lumOff val="25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FFFFFF"/>
                </a:solidFill>
                <a:latin typeface="Segoe UI"/>
              </a:endParaRPr>
            </a:p>
          </p:txBody>
        </p:sp>
        <p:sp>
          <p:nvSpPr>
            <p:cNvPr id="18" name="Rectangular Callout 17"/>
            <p:cNvSpPr/>
            <p:nvPr/>
          </p:nvSpPr>
          <p:spPr bwMode="auto">
            <a:xfrm>
              <a:off x="10626208" y="5573383"/>
              <a:ext cx="1793700" cy="770807"/>
            </a:xfrm>
            <a:prstGeom prst="wedgeRectCallout">
              <a:avLst>
                <a:gd name="adj1" fmla="val -86608"/>
                <a:gd name="adj2" fmla="val -18790"/>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567" dirty="0">
                  <a:solidFill>
                    <a:srgbClr val="F8F8F8"/>
                  </a:solidFill>
                  <a:latin typeface="Segoe UI"/>
                </a:rPr>
                <a:t>Virtual Machine Host</a:t>
              </a:r>
            </a:p>
          </p:txBody>
        </p:sp>
        <p:pic>
          <p:nvPicPr>
            <p:cNvPr id="13" name="Picture 12"/>
            <p:cNvPicPr>
              <a:picLocks noChangeAspect="1"/>
            </p:cNvPicPr>
            <p:nvPr/>
          </p:nvPicPr>
          <p:blipFill>
            <a:blip r:embed="rId3"/>
            <a:stretch>
              <a:fillRect/>
            </a:stretch>
          </p:blipFill>
          <p:spPr>
            <a:xfrm>
              <a:off x="8736975" y="4566292"/>
              <a:ext cx="685162" cy="391756"/>
            </a:xfrm>
            <a:prstGeom prst="rect">
              <a:avLst/>
            </a:prstGeom>
          </p:spPr>
        </p:pic>
        <p:sp>
          <p:nvSpPr>
            <p:cNvPr id="15" name="Rectangular Callout 14"/>
            <p:cNvSpPr/>
            <p:nvPr/>
          </p:nvSpPr>
          <p:spPr bwMode="auto">
            <a:xfrm>
              <a:off x="6876442" y="4543249"/>
              <a:ext cx="1439955" cy="414799"/>
            </a:xfrm>
            <a:prstGeom prst="wedgeRectCallout">
              <a:avLst>
                <a:gd name="adj1" fmla="val 81546"/>
                <a:gd name="adj2" fmla="val -507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19" name="TextBox 18"/>
            <p:cNvSpPr txBox="1"/>
            <p:nvPr/>
          </p:nvSpPr>
          <p:spPr>
            <a:xfrm>
              <a:off x="8099937" y="5152489"/>
              <a:ext cx="369344" cy="461494"/>
            </a:xfrm>
            <a:prstGeom prst="rect">
              <a:avLst/>
            </a:prstGeom>
            <a:noFill/>
          </p:spPr>
          <p:txBody>
            <a:bodyPr wrap="none" lIns="179259" tIns="143407" rIns="179259" bIns="143407" rtlCol="0">
              <a:spAutoFit/>
            </a:bodyPr>
            <a:lstStyle/>
            <a:p>
              <a:pPr defTabSz="914367">
                <a:lnSpc>
                  <a:spcPct val="90000"/>
                </a:lnSpc>
                <a:spcAft>
                  <a:spcPts val="588"/>
                </a:spcAft>
              </a:pPr>
              <a:endParaRPr lang="en-US" sz="1175" dirty="0">
                <a:solidFill>
                  <a:srgbClr val="F8F8F8"/>
                </a:solidFill>
                <a:latin typeface="Segoe UI"/>
              </a:endParaRPr>
            </a:p>
          </p:txBody>
        </p:sp>
      </p:grpSp>
      <p:sp>
        <p:nvSpPr>
          <p:cNvPr id="20" name="TextBox 19"/>
          <p:cNvSpPr txBox="1"/>
          <p:nvPr/>
        </p:nvSpPr>
        <p:spPr>
          <a:xfrm>
            <a:off x="11170133" y="6668823"/>
            <a:ext cx="888385" cy="184666"/>
          </a:xfrm>
          <a:prstGeom prst="rect">
            <a:avLst/>
          </a:prstGeom>
          <a:noFill/>
        </p:spPr>
        <p:txBody>
          <a:bodyPr wrap="none" rtlCol="0">
            <a:spAutoFit/>
          </a:bodyPr>
          <a:lstStyle/>
          <a:p>
            <a:pPr defTabSz="914367"/>
            <a:r>
              <a:rPr lang="en-US" sz="600" dirty="0">
                <a:latin typeface="Segoe UI"/>
              </a:rPr>
              <a:t>Content © Microsoft</a:t>
            </a:r>
          </a:p>
        </p:txBody>
      </p:sp>
      <p:sp>
        <p:nvSpPr>
          <p:cNvPr id="23" name="Text Placeholder 22"/>
          <p:cNvSpPr>
            <a:spLocks noGrp="1"/>
          </p:cNvSpPr>
          <p:nvPr>
            <p:ph type="body" sz="quarter" idx="10"/>
          </p:nvPr>
        </p:nvSpPr>
        <p:spPr/>
        <p:txBody>
          <a:bodyPr/>
          <a:lstStyle/>
          <a:p>
            <a:endParaRPr lang="en-US" dirty="0"/>
          </a:p>
        </p:txBody>
      </p:sp>
      <p:graphicFrame>
        <p:nvGraphicFramePr>
          <p:cNvPr id="24" name="Table 23"/>
          <p:cNvGraphicFramePr>
            <a:graphicFrameLocks noGrp="1"/>
          </p:cNvGraphicFramePr>
          <p:nvPr>
            <p:extLst>
              <p:ext uri="{D42A27DB-BD31-4B8C-83A1-F6EECF244321}">
                <p14:modId xmlns:p14="http://schemas.microsoft.com/office/powerpoint/2010/main" val="2735785574"/>
              </p:ext>
            </p:extLst>
          </p:nvPr>
        </p:nvGraphicFramePr>
        <p:xfrm>
          <a:off x="266921" y="1150355"/>
          <a:ext cx="11655840" cy="2077345"/>
        </p:xfrm>
        <a:graphic>
          <a:graphicData uri="http://schemas.openxmlformats.org/drawingml/2006/table">
            <a:tbl>
              <a:tblPr firstRow="1" bandRow="1">
                <a:tableStyleId>{5C22544A-7EE6-4342-B048-85BDC9FD1C3A}</a:tableStyleId>
              </a:tblPr>
              <a:tblGrid>
                <a:gridCol w="3885280">
                  <a:extLst>
                    <a:ext uri="{9D8B030D-6E8A-4147-A177-3AD203B41FA5}">
                      <a16:colId xmlns:a16="http://schemas.microsoft.com/office/drawing/2014/main" val="1012969384"/>
                    </a:ext>
                  </a:extLst>
                </a:gridCol>
                <a:gridCol w="3885280">
                  <a:extLst>
                    <a:ext uri="{9D8B030D-6E8A-4147-A177-3AD203B41FA5}">
                      <a16:colId xmlns:a16="http://schemas.microsoft.com/office/drawing/2014/main" val="1568339110"/>
                    </a:ext>
                  </a:extLst>
                </a:gridCol>
                <a:gridCol w="3885280">
                  <a:extLst>
                    <a:ext uri="{9D8B030D-6E8A-4147-A177-3AD203B41FA5}">
                      <a16:colId xmlns:a16="http://schemas.microsoft.com/office/drawing/2014/main" val="1515869506"/>
                    </a:ext>
                  </a:extLst>
                </a:gridCol>
              </a:tblGrid>
              <a:tr h="415469">
                <a:tc>
                  <a:txBody>
                    <a:bodyPr/>
                    <a:lstStyle/>
                    <a:p>
                      <a:pPr algn="ctr"/>
                      <a:r>
                        <a:rPr lang="en-US" dirty="0"/>
                        <a:t>Host Operating System</a:t>
                      </a:r>
                    </a:p>
                  </a:txBody>
                  <a:tcPr/>
                </a:tc>
                <a:tc>
                  <a:txBody>
                    <a:bodyPr/>
                    <a:lstStyle/>
                    <a:p>
                      <a:pPr algn="ctr"/>
                      <a:r>
                        <a:rPr lang="en-US" dirty="0"/>
                        <a:t>Windows Server Container</a:t>
                      </a:r>
                    </a:p>
                  </a:txBody>
                  <a:tcPr/>
                </a:tc>
                <a:tc>
                  <a:txBody>
                    <a:bodyPr/>
                    <a:lstStyle/>
                    <a:p>
                      <a:pPr algn="ctr"/>
                      <a:r>
                        <a:rPr lang="en-US"/>
                        <a:t>Hyper-V Container</a:t>
                      </a:r>
                      <a:endParaRPr lang="en-US" dirty="0"/>
                    </a:p>
                  </a:txBody>
                  <a:tcPr/>
                </a:tc>
                <a:extLst>
                  <a:ext uri="{0D108BD9-81ED-4DB2-BD59-A6C34878D82A}">
                    <a16:rowId xmlns:a16="http://schemas.microsoft.com/office/drawing/2014/main" val="3868505229"/>
                  </a:ext>
                </a:extLst>
              </a:tr>
              <a:tr h="415469">
                <a:tc>
                  <a:txBody>
                    <a:bodyPr/>
                    <a:lstStyle/>
                    <a:p>
                      <a:pPr algn="ctr"/>
                      <a:r>
                        <a:rPr lang="en-US" dirty="0"/>
                        <a:t>Windows Server 2016 with Desktop</a:t>
                      </a:r>
                    </a:p>
                  </a:txBody>
                  <a:tcPr/>
                </a:tc>
                <a:tc>
                  <a:txBody>
                    <a:bodyPr/>
                    <a:lstStyle/>
                    <a:p>
                      <a:pPr algn="ctr"/>
                      <a:r>
                        <a:rPr lang="en-US" dirty="0"/>
                        <a:t>Server Core / Nano Server</a:t>
                      </a:r>
                    </a:p>
                  </a:txBody>
                  <a:tcPr/>
                </a:tc>
                <a:tc>
                  <a:txBody>
                    <a:bodyPr/>
                    <a:lstStyle/>
                    <a:p>
                      <a:pPr algn="ctr"/>
                      <a:r>
                        <a:rPr lang="en-US" dirty="0"/>
                        <a:t>Server Core / Nano Server</a:t>
                      </a:r>
                    </a:p>
                  </a:txBody>
                  <a:tcPr/>
                </a:tc>
                <a:extLst>
                  <a:ext uri="{0D108BD9-81ED-4DB2-BD59-A6C34878D82A}">
                    <a16:rowId xmlns:a16="http://schemas.microsoft.com/office/drawing/2014/main" val="145262165"/>
                  </a:ext>
                </a:extLst>
              </a:tr>
              <a:tr h="415469">
                <a:tc>
                  <a:txBody>
                    <a:bodyPr/>
                    <a:lstStyle/>
                    <a:p>
                      <a:pPr algn="ctr"/>
                      <a:r>
                        <a:rPr lang="en-US" dirty="0"/>
                        <a:t>Windows Server 2016 Core</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dirty="0"/>
                        <a:t>Server Core / Nano Server</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a:ea typeface="+mn-ea"/>
                          <a:cs typeface="+mn-cs"/>
                        </a:rPr>
                        <a:t>Server Core / Nano Server</a:t>
                      </a: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a:txBody>
                  <a:tcPr/>
                </a:tc>
                <a:extLst>
                  <a:ext uri="{0D108BD9-81ED-4DB2-BD59-A6C34878D82A}">
                    <a16:rowId xmlns:a16="http://schemas.microsoft.com/office/drawing/2014/main" val="3396498342"/>
                  </a:ext>
                </a:extLst>
              </a:tr>
              <a:tr h="415469">
                <a:tc>
                  <a:txBody>
                    <a:bodyPr/>
                    <a:lstStyle/>
                    <a:p>
                      <a:pPr algn="ctr"/>
                      <a:r>
                        <a:rPr lang="en-US" dirty="0"/>
                        <a:t>Nano Server</a:t>
                      </a:r>
                    </a:p>
                  </a:txBody>
                  <a:tcPr/>
                </a:tc>
                <a:tc>
                  <a:txBody>
                    <a:bodyPr/>
                    <a:lstStyle/>
                    <a:p>
                      <a:pPr algn="ctr"/>
                      <a:r>
                        <a:rPr lang="en-US" dirty="0"/>
                        <a:t>Nano Server</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mn-cs"/>
                        </a:rPr>
                        <a:t>Server Core / Nano Server</a:t>
                      </a:r>
                    </a:p>
                  </a:txBody>
                  <a:tcPr/>
                </a:tc>
                <a:extLst>
                  <a:ext uri="{0D108BD9-81ED-4DB2-BD59-A6C34878D82A}">
                    <a16:rowId xmlns:a16="http://schemas.microsoft.com/office/drawing/2014/main" val="4256979647"/>
                  </a:ext>
                </a:extLst>
              </a:tr>
              <a:tr h="415469">
                <a:tc>
                  <a:txBody>
                    <a:bodyPr/>
                    <a:lstStyle/>
                    <a:p>
                      <a:pPr algn="ctr"/>
                      <a:r>
                        <a:rPr lang="en-US" dirty="0"/>
                        <a:t>Windows 10 Pro / Enterprise</a:t>
                      </a:r>
                    </a:p>
                  </a:txBody>
                  <a:tcPr/>
                </a:tc>
                <a:tc>
                  <a:txBody>
                    <a:bodyPr/>
                    <a:lstStyle/>
                    <a:p>
                      <a:pPr algn="ctr"/>
                      <a:r>
                        <a:rPr lang="en-US" dirty="0"/>
                        <a:t>Not Available</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mn-cs"/>
                        </a:rPr>
                        <a:t>Server Core / Nano Server</a:t>
                      </a:r>
                    </a:p>
                  </a:txBody>
                  <a:tcPr/>
                </a:tc>
                <a:extLst>
                  <a:ext uri="{0D108BD9-81ED-4DB2-BD59-A6C34878D82A}">
                    <a16:rowId xmlns:a16="http://schemas.microsoft.com/office/drawing/2014/main" val="4051411220"/>
                  </a:ext>
                </a:extLst>
              </a:tr>
            </a:tbl>
          </a:graphicData>
        </a:graphic>
      </p:graphicFrame>
      <p:sp>
        <p:nvSpPr>
          <p:cNvPr id="25" name="TextBox 24"/>
          <p:cNvSpPr txBox="1"/>
          <p:nvPr/>
        </p:nvSpPr>
        <p:spPr>
          <a:xfrm>
            <a:off x="167269" y="3293075"/>
            <a:ext cx="11755492" cy="1480405"/>
          </a:xfrm>
          <a:prstGeom prst="rect">
            <a:avLst/>
          </a:prstGeom>
          <a:noFill/>
        </p:spPr>
        <p:txBody>
          <a:bodyPr wrap="square" lIns="182880" tIns="146304" rIns="182880" bIns="146304" rtlCol="0">
            <a:spAutoFit/>
          </a:bodyPr>
          <a:lstStyle/>
          <a:p>
            <a:pPr>
              <a:lnSpc>
                <a:spcPct val="90000"/>
              </a:lnSpc>
              <a:spcAft>
                <a:spcPts val="600"/>
              </a:spcAft>
            </a:pPr>
            <a:r>
              <a:rPr lang="en-US" sz="2000" b="1" dirty="0">
                <a:solidFill>
                  <a:schemeClr val="accent3"/>
                </a:solidFill>
              </a:rPr>
              <a:t>Windows Server</a:t>
            </a:r>
            <a:r>
              <a:rPr lang="en-US" sz="2000" dirty="0">
                <a:gradFill>
                  <a:gsLst>
                    <a:gs pos="2917">
                      <a:schemeClr val="tx1"/>
                    </a:gs>
                    <a:gs pos="30000">
                      <a:schemeClr val="tx1"/>
                    </a:gs>
                  </a:gsLst>
                  <a:lin ang="5400000" scaled="0"/>
                </a:gradFill>
              </a:rPr>
              <a:t>:</a:t>
            </a:r>
            <a:r>
              <a:rPr lang="en-US" sz="2000" b="1" dirty="0">
                <a:gradFill>
                  <a:gsLst>
                    <a:gs pos="2917">
                      <a:schemeClr val="tx1"/>
                    </a:gs>
                    <a:gs pos="30000">
                      <a:schemeClr val="tx1"/>
                    </a:gs>
                  </a:gsLst>
                  <a:lin ang="5400000" scaled="0"/>
                </a:gradFill>
              </a:rPr>
              <a:t> </a:t>
            </a:r>
            <a:r>
              <a:rPr lang="en-US" sz="2000" dirty="0">
                <a:gradFill>
                  <a:gsLst>
                    <a:gs pos="2917">
                      <a:schemeClr val="tx1"/>
                    </a:gs>
                    <a:gs pos="30000">
                      <a:schemeClr val="tx1"/>
                    </a:gs>
                  </a:gsLst>
                  <a:lin ang="5400000" scaled="0"/>
                </a:gradFill>
              </a:rPr>
              <a:t>shared-kernel process-isolation (similar to Linux). Fast startup with minimal overhead.</a:t>
            </a:r>
          </a:p>
          <a:p>
            <a:pPr>
              <a:lnSpc>
                <a:spcPct val="90000"/>
              </a:lnSpc>
              <a:spcAft>
                <a:spcPts val="600"/>
              </a:spcAft>
            </a:pPr>
            <a:r>
              <a:rPr lang="en-US" sz="2000" b="1" dirty="0">
                <a:solidFill>
                  <a:schemeClr val="accent3"/>
                </a:solidFill>
              </a:rPr>
              <a:t>Hyper-V</a:t>
            </a:r>
            <a:r>
              <a:rPr lang="en-US" sz="2000" dirty="0">
                <a:gradFill>
                  <a:gsLst>
                    <a:gs pos="2917">
                      <a:schemeClr val="tx1"/>
                    </a:gs>
                    <a:gs pos="30000">
                      <a:schemeClr val="tx1"/>
                    </a:gs>
                  </a:gsLst>
                  <a:lin ang="5400000" scaled="0"/>
                </a:gradFill>
              </a:rPr>
              <a:t>: processes run inside a very minimal hypervisor created at startup. Better isolation; slower startup &amp; increased resource overhead.</a:t>
            </a:r>
            <a:endParaRPr lang="en-US" sz="2000" b="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3152919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Guidance</a:t>
            </a:r>
          </a:p>
        </p:txBody>
      </p:sp>
      <p:sp>
        <p:nvSpPr>
          <p:cNvPr id="3" name="Text Placeholder 2"/>
          <p:cNvSpPr>
            <a:spLocks noGrp="1"/>
          </p:cNvSpPr>
          <p:nvPr>
            <p:ph type="body" sz="quarter" idx="10"/>
          </p:nvPr>
        </p:nvSpPr>
        <p:spPr>
          <a:xfrm>
            <a:off x="269239" y="1189177"/>
            <a:ext cx="11653523" cy="2055114"/>
          </a:xfrm>
        </p:spPr>
        <p:txBody>
          <a:bodyPr/>
          <a:lstStyle/>
          <a:p>
            <a:r>
              <a:rPr lang="en-US" dirty="0"/>
              <a:t>Deploy-time difference</a:t>
            </a:r>
          </a:p>
          <a:p>
            <a:endParaRPr lang="en-US" dirty="0"/>
          </a:p>
          <a:p>
            <a:r>
              <a:rPr lang="en-US" dirty="0"/>
              <a:t>Security and Isolation</a:t>
            </a:r>
          </a:p>
        </p:txBody>
      </p:sp>
      <p:grpSp>
        <p:nvGrpSpPr>
          <p:cNvPr id="4" name="Group 3"/>
          <p:cNvGrpSpPr/>
          <p:nvPr/>
        </p:nvGrpSpPr>
        <p:grpSpPr>
          <a:xfrm>
            <a:off x="762978" y="3357845"/>
            <a:ext cx="4411084" cy="1943924"/>
            <a:chOff x="367014" y="4126334"/>
            <a:chExt cx="5412354" cy="2255932"/>
          </a:xfrm>
        </p:grpSpPr>
        <p:sp>
          <p:nvSpPr>
            <p:cNvPr id="5" name="Freeform 5"/>
            <p:cNvSpPr>
              <a:spLocks noChangeAspect="1" noEditPoints="1"/>
            </p:cNvSpPr>
            <p:nvPr/>
          </p:nvSpPr>
          <p:spPr bwMode="auto">
            <a:xfrm>
              <a:off x="1826373" y="4126334"/>
              <a:ext cx="1978756" cy="1744248"/>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pic>
          <p:nvPicPr>
            <p:cNvPr id="6" name="Picture 5"/>
            <p:cNvPicPr>
              <a:picLocks noChangeAspect="1"/>
            </p:cNvPicPr>
            <p:nvPr/>
          </p:nvPicPr>
          <p:blipFill>
            <a:blip r:embed="rId3"/>
            <a:stretch>
              <a:fillRect/>
            </a:stretch>
          </p:blipFill>
          <p:spPr>
            <a:xfrm>
              <a:off x="2221177" y="4637917"/>
              <a:ext cx="1164063" cy="665576"/>
            </a:xfrm>
            <a:prstGeom prst="rect">
              <a:avLst/>
            </a:prstGeom>
          </p:spPr>
        </p:pic>
        <p:sp>
          <p:nvSpPr>
            <p:cNvPr id="7" name="Rectangular Callout 8"/>
            <p:cNvSpPr/>
            <p:nvPr/>
          </p:nvSpPr>
          <p:spPr bwMode="auto">
            <a:xfrm>
              <a:off x="4339413" y="5022909"/>
              <a:ext cx="1439955" cy="847673"/>
            </a:xfrm>
            <a:prstGeom prst="wedgeRectCallout">
              <a:avLst>
                <a:gd name="adj1" fmla="val -95363"/>
                <a:gd name="adj2" fmla="val -15022"/>
              </a:avLst>
            </a:prstGeom>
            <a:solidFill>
              <a:schemeClr val="bg2">
                <a:lumMod val="50000"/>
              </a:schemeClr>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p:txBody>
        </p:sp>
        <p:sp>
          <p:nvSpPr>
            <p:cNvPr id="8" name="Rectangular Callout 9"/>
            <p:cNvSpPr/>
            <p:nvPr/>
          </p:nvSpPr>
          <p:spPr bwMode="auto">
            <a:xfrm>
              <a:off x="367014" y="4427970"/>
              <a:ext cx="1439955" cy="366964"/>
            </a:xfrm>
            <a:prstGeom prst="wedgeRectCallout">
              <a:avLst>
                <a:gd name="adj1" fmla="val 79341"/>
                <a:gd name="adj2" fmla="val 102216"/>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9" name="TextBox 8"/>
            <p:cNvSpPr txBox="1"/>
            <p:nvPr/>
          </p:nvSpPr>
          <p:spPr>
            <a:xfrm>
              <a:off x="1353590" y="5747825"/>
              <a:ext cx="2428553" cy="634441"/>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grpSp>
      <p:grpSp>
        <p:nvGrpSpPr>
          <p:cNvPr id="10" name="Group 9"/>
          <p:cNvGrpSpPr/>
          <p:nvPr/>
        </p:nvGrpSpPr>
        <p:grpSpPr>
          <a:xfrm>
            <a:off x="6976706" y="3357845"/>
            <a:ext cx="4517941" cy="1903868"/>
            <a:chOff x="6876442" y="4270330"/>
            <a:chExt cx="5543466" cy="2209446"/>
          </a:xfrm>
        </p:grpSpPr>
        <p:sp>
          <p:nvSpPr>
            <p:cNvPr id="11" name="Freeform 11"/>
            <p:cNvSpPr>
              <a:spLocks noChangeAspect="1" noEditPoints="1"/>
            </p:cNvSpPr>
            <p:nvPr/>
          </p:nvSpPr>
          <p:spPr bwMode="auto">
            <a:xfrm>
              <a:off x="8090181" y="4270330"/>
              <a:ext cx="1978756" cy="1674226"/>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sp>
          <p:nvSpPr>
            <p:cNvPr id="12" name="Rectangular Callout 13"/>
            <p:cNvSpPr/>
            <p:nvPr/>
          </p:nvSpPr>
          <p:spPr bwMode="auto">
            <a:xfrm>
              <a:off x="10626206" y="4437812"/>
              <a:ext cx="1793700" cy="843347"/>
            </a:xfrm>
            <a:prstGeom prst="wedgeRectCallout">
              <a:avLst>
                <a:gd name="adj1" fmla="val -121867"/>
                <a:gd name="adj2" fmla="val 5668"/>
              </a:avLst>
            </a:prstGeom>
            <a:solidFill>
              <a:schemeClr val="accent3">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a:p>
              <a:pPr algn="ctr" defTabSz="913854" fontAlgn="base">
                <a:spcBef>
                  <a:spcPct val="0"/>
                </a:spcBef>
                <a:spcAft>
                  <a:spcPct val="0"/>
                </a:spcAft>
              </a:pPr>
              <a:r>
                <a:rPr lang="en-US" sz="980" dirty="0">
                  <a:solidFill>
                    <a:srgbClr val="F8F8F8"/>
                  </a:solidFill>
                  <a:latin typeface="Segoe UI"/>
                </a:rPr>
                <a:t>Nested Virtual Machine</a:t>
              </a:r>
            </a:p>
          </p:txBody>
        </p:sp>
        <p:sp>
          <p:nvSpPr>
            <p:cNvPr id="13" name="TextBox 12"/>
            <p:cNvSpPr txBox="1"/>
            <p:nvPr/>
          </p:nvSpPr>
          <p:spPr>
            <a:xfrm>
              <a:off x="7885521" y="5845336"/>
              <a:ext cx="2428554" cy="634440"/>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sp>
          <p:nvSpPr>
            <p:cNvPr id="14" name="Freeform 16"/>
            <p:cNvSpPr>
              <a:spLocks noChangeAspect="1" noEditPoints="1"/>
            </p:cNvSpPr>
            <p:nvPr/>
          </p:nvSpPr>
          <p:spPr bwMode="auto">
            <a:xfrm>
              <a:off x="8471767" y="4342328"/>
              <a:ext cx="1215580" cy="938830"/>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accent3">
                <a:lumMod val="75000"/>
                <a:lumOff val="25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FFFFFF"/>
                </a:solidFill>
                <a:latin typeface="Segoe UI"/>
              </a:endParaRPr>
            </a:p>
          </p:txBody>
        </p:sp>
        <p:sp>
          <p:nvSpPr>
            <p:cNvPr id="15" name="Rectangular Callout 17"/>
            <p:cNvSpPr/>
            <p:nvPr/>
          </p:nvSpPr>
          <p:spPr bwMode="auto">
            <a:xfrm>
              <a:off x="10626208" y="5573383"/>
              <a:ext cx="1793700" cy="770807"/>
            </a:xfrm>
            <a:prstGeom prst="wedgeRectCallout">
              <a:avLst>
                <a:gd name="adj1" fmla="val -86608"/>
                <a:gd name="adj2" fmla="val -18790"/>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567" dirty="0">
                  <a:solidFill>
                    <a:srgbClr val="F8F8F8"/>
                  </a:solidFill>
                  <a:latin typeface="Segoe UI"/>
                </a:rPr>
                <a:t>Virtual Machine Host</a:t>
              </a:r>
            </a:p>
          </p:txBody>
        </p:sp>
        <p:pic>
          <p:nvPicPr>
            <p:cNvPr id="16" name="Picture 15"/>
            <p:cNvPicPr>
              <a:picLocks noChangeAspect="1"/>
            </p:cNvPicPr>
            <p:nvPr/>
          </p:nvPicPr>
          <p:blipFill>
            <a:blip r:embed="rId3"/>
            <a:stretch>
              <a:fillRect/>
            </a:stretch>
          </p:blipFill>
          <p:spPr>
            <a:xfrm>
              <a:off x="8736975" y="4566292"/>
              <a:ext cx="685162" cy="391756"/>
            </a:xfrm>
            <a:prstGeom prst="rect">
              <a:avLst/>
            </a:prstGeom>
          </p:spPr>
        </p:pic>
        <p:sp>
          <p:nvSpPr>
            <p:cNvPr id="17" name="Rectangular Callout 14"/>
            <p:cNvSpPr/>
            <p:nvPr/>
          </p:nvSpPr>
          <p:spPr bwMode="auto">
            <a:xfrm>
              <a:off x="6876442" y="4543249"/>
              <a:ext cx="1439955" cy="414799"/>
            </a:xfrm>
            <a:prstGeom prst="wedgeRectCallout">
              <a:avLst>
                <a:gd name="adj1" fmla="val 81546"/>
                <a:gd name="adj2" fmla="val -507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18" name="TextBox 17"/>
            <p:cNvSpPr txBox="1"/>
            <p:nvPr/>
          </p:nvSpPr>
          <p:spPr>
            <a:xfrm>
              <a:off x="8099937" y="5152489"/>
              <a:ext cx="369344" cy="461494"/>
            </a:xfrm>
            <a:prstGeom prst="rect">
              <a:avLst/>
            </a:prstGeom>
            <a:noFill/>
          </p:spPr>
          <p:txBody>
            <a:bodyPr wrap="none" lIns="179259" tIns="143407" rIns="179259" bIns="143407" rtlCol="0">
              <a:spAutoFit/>
            </a:bodyPr>
            <a:lstStyle/>
            <a:p>
              <a:pPr defTabSz="914367">
                <a:lnSpc>
                  <a:spcPct val="90000"/>
                </a:lnSpc>
                <a:spcAft>
                  <a:spcPts val="588"/>
                </a:spcAft>
              </a:pPr>
              <a:endParaRPr lang="en-US" sz="1175" dirty="0">
                <a:solidFill>
                  <a:srgbClr val="F8F8F8"/>
                </a:solidFill>
                <a:latin typeface="Segoe UI"/>
              </a:endParaRPr>
            </a:p>
          </p:txBody>
        </p:sp>
      </p:grpSp>
      <p:sp>
        <p:nvSpPr>
          <p:cNvPr id="19" name="TextBox 18"/>
          <p:cNvSpPr txBox="1"/>
          <p:nvPr/>
        </p:nvSpPr>
        <p:spPr>
          <a:xfrm>
            <a:off x="10763710" y="6673334"/>
            <a:ext cx="888385" cy="184666"/>
          </a:xfrm>
          <a:prstGeom prst="rect">
            <a:avLst/>
          </a:prstGeom>
          <a:noFill/>
        </p:spPr>
        <p:txBody>
          <a:bodyPr wrap="none" rtlCol="0">
            <a:spAutoFit/>
          </a:bodyPr>
          <a:lstStyle/>
          <a:p>
            <a:pPr defTabSz="914367"/>
            <a:r>
              <a:rPr lang="en-US" sz="600" dirty="0">
                <a:latin typeface="Segoe UI"/>
              </a:rPr>
              <a:t>Content © Microsoft</a:t>
            </a:r>
          </a:p>
        </p:txBody>
      </p:sp>
      <p:sp>
        <p:nvSpPr>
          <p:cNvPr id="20" name="TextBox 19"/>
          <p:cNvSpPr txBox="1"/>
          <p:nvPr/>
        </p:nvSpPr>
        <p:spPr>
          <a:xfrm>
            <a:off x="269239" y="5232940"/>
            <a:ext cx="5409666" cy="1292662"/>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Single-tenant container hosts </a:t>
            </a:r>
            <a:r>
              <a:rPr lang="en-US" sz="2400" dirty="0">
                <a:gradFill>
                  <a:gsLst>
                    <a:gs pos="2917">
                      <a:schemeClr val="tx1"/>
                    </a:gs>
                    <a:gs pos="30000">
                      <a:schemeClr val="tx1"/>
                    </a:gs>
                  </a:gsLst>
                  <a:lin ang="5400000" scaled="0"/>
                </a:gradFill>
              </a:rPr>
              <a:t>– Deploy as </a:t>
            </a:r>
            <a:r>
              <a:rPr lang="en-US" sz="2400" dirty="0">
                <a:solidFill>
                  <a:schemeClr val="tx2"/>
                </a:solidFill>
              </a:rPr>
              <a:t>Windows Server Containers</a:t>
            </a:r>
            <a:r>
              <a:rPr lang="en-US" sz="2400" dirty="0">
                <a:gradFill>
                  <a:gsLst>
                    <a:gs pos="2917">
                      <a:schemeClr val="tx1"/>
                    </a:gs>
                    <a:gs pos="30000">
                      <a:schemeClr val="tx1"/>
                    </a:gs>
                  </a:gsLst>
                  <a:lin ang="5400000" scaled="0"/>
                </a:gradFill>
              </a:rPr>
              <a:t> for highest density</a:t>
            </a:r>
          </a:p>
        </p:txBody>
      </p:sp>
      <p:sp>
        <p:nvSpPr>
          <p:cNvPr id="21" name="TextBox 20"/>
          <p:cNvSpPr txBox="1"/>
          <p:nvPr/>
        </p:nvSpPr>
        <p:spPr>
          <a:xfrm>
            <a:off x="6624789" y="5263119"/>
            <a:ext cx="5409666" cy="1292662"/>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Multi-tenant container hosts </a:t>
            </a:r>
            <a:r>
              <a:rPr lang="en-US" sz="2400" dirty="0">
                <a:gradFill>
                  <a:gsLst>
                    <a:gs pos="2917">
                      <a:schemeClr val="tx1"/>
                    </a:gs>
                    <a:gs pos="30000">
                      <a:schemeClr val="tx1"/>
                    </a:gs>
                  </a:gsLst>
                  <a:lin ang="5400000" scaled="0"/>
                </a:gradFill>
              </a:rPr>
              <a:t>– Deploy as </a:t>
            </a:r>
            <a:r>
              <a:rPr lang="en-US" sz="2400" dirty="0">
                <a:solidFill>
                  <a:schemeClr val="tx2"/>
                </a:solidFill>
              </a:rPr>
              <a:t>Hyper-V Containers </a:t>
            </a:r>
            <a:r>
              <a:rPr lang="en-US" sz="2400" dirty="0">
                <a:gradFill>
                  <a:gsLst>
                    <a:gs pos="2917">
                      <a:schemeClr val="tx1"/>
                    </a:gs>
                    <a:gs pos="30000">
                      <a:schemeClr val="tx1"/>
                    </a:gs>
                  </a:gsLst>
                  <a:lin ang="5400000" scaled="0"/>
                </a:gradFill>
              </a:rPr>
              <a:t>for highest security</a:t>
            </a:r>
          </a:p>
        </p:txBody>
      </p:sp>
    </p:spTree>
    <p:extLst>
      <p:ext uri="{BB962C8B-B14F-4D97-AF65-F5344CB8AC3E}">
        <p14:creationId xmlns:p14="http://schemas.microsoft.com/office/powerpoint/2010/main" val="296980106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Michael S. Collier</a:t>
            </a:r>
          </a:p>
        </p:txBody>
      </p:sp>
      <p:sp>
        <p:nvSpPr>
          <p:cNvPr id="5" name="Text Placeholder 4"/>
          <p:cNvSpPr>
            <a:spLocks noGrp="1"/>
          </p:cNvSpPr>
          <p:nvPr>
            <p:ph type="body" sz="quarter" idx="10"/>
          </p:nvPr>
        </p:nvSpPr>
        <p:spPr>
          <a:xfrm>
            <a:off x="269239" y="1189177"/>
            <a:ext cx="11653523" cy="5739007"/>
          </a:xfrm>
        </p:spPr>
        <p:txBody>
          <a:bodyPr/>
          <a:lstStyle/>
          <a:p>
            <a:r>
              <a:rPr lang="en-US" dirty="0"/>
              <a:t>Senior Software Development Engineer, </a:t>
            </a:r>
          </a:p>
          <a:p>
            <a:r>
              <a:rPr lang="en-US" dirty="0"/>
              <a:t>DX TED – Global Commercial ISV</a:t>
            </a:r>
          </a:p>
          <a:p>
            <a:endParaRPr lang="en-US" sz="2000" dirty="0"/>
          </a:p>
          <a:p>
            <a:endParaRPr lang="en-US" sz="2000" dirty="0"/>
          </a:p>
          <a:p>
            <a:endParaRPr lang="en-US" sz="2000" dirty="0"/>
          </a:p>
          <a:p>
            <a:r>
              <a:rPr lang="en-US" dirty="0"/>
              <a:t>michael.collier@microsoft.com</a:t>
            </a:r>
          </a:p>
          <a:p>
            <a:endParaRPr lang="en-US" sz="2000" dirty="0"/>
          </a:p>
          <a:p>
            <a:r>
              <a:rPr lang="en-US" dirty="0"/>
              <a:t>@</a:t>
            </a:r>
            <a:r>
              <a:rPr lang="en-US" dirty="0" err="1"/>
              <a:t>MichaelCollier</a:t>
            </a:r>
            <a:endParaRPr lang="en-US" dirty="0"/>
          </a:p>
          <a:p>
            <a:endParaRPr lang="en-US" sz="2000" dirty="0"/>
          </a:p>
          <a:p>
            <a:r>
              <a:rPr lang="en-US" dirty="0"/>
              <a:t>www.MichaelSCollier.com</a:t>
            </a:r>
          </a:p>
          <a:p>
            <a:r>
              <a:rPr lang="en-US" dirty="0"/>
              <a:t> </a:t>
            </a:r>
          </a:p>
        </p:txBody>
      </p:sp>
    </p:spTree>
    <p:extLst>
      <p:ext uri="{BB962C8B-B14F-4D97-AF65-F5344CB8AC3E}">
        <p14:creationId xmlns:p14="http://schemas.microsoft.com/office/powerpoint/2010/main" val="290313331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Where?</a:t>
            </a:r>
          </a:p>
        </p:txBody>
      </p:sp>
      <p:sp>
        <p:nvSpPr>
          <p:cNvPr id="6" name="Text Placeholder 5"/>
          <p:cNvSpPr>
            <a:spLocks noGrp="1"/>
          </p:cNvSpPr>
          <p:nvPr>
            <p:ph type="body" sz="quarter" idx="10"/>
          </p:nvPr>
        </p:nvSpPr>
        <p:spPr>
          <a:xfrm>
            <a:off x="269239" y="1189177"/>
            <a:ext cx="11653523" cy="4982903"/>
          </a:xfrm>
        </p:spPr>
        <p:txBody>
          <a:bodyPr/>
          <a:lstStyle/>
          <a:p>
            <a:r>
              <a:rPr lang="en-US" sz="3600" dirty="0"/>
              <a:t>Docker</a:t>
            </a:r>
          </a:p>
          <a:p>
            <a:pPr lvl="1"/>
            <a:r>
              <a:rPr lang="en-US" sz="1800" dirty="0"/>
              <a:t>Supports Linux containers only</a:t>
            </a:r>
          </a:p>
          <a:p>
            <a:pPr lvl="1"/>
            <a:r>
              <a:rPr lang="en-US" sz="1800" dirty="0" err="1"/>
              <a:t>VirtualBox</a:t>
            </a:r>
            <a:r>
              <a:rPr lang="en-US" sz="1800" dirty="0"/>
              <a:t> used to run small Linux kernel containing Docker server</a:t>
            </a:r>
          </a:p>
          <a:p>
            <a:pPr lvl="1"/>
            <a:endParaRPr lang="en-US" sz="1000" dirty="0"/>
          </a:p>
          <a:p>
            <a:r>
              <a:rPr lang="en-US" sz="3600" dirty="0"/>
              <a:t>Docker for Windows</a:t>
            </a:r>
          </a:p>
          <a:p>
            <a:pPr lvl="1"/>
            <a:r>
              <a:rPr lang="en-US" sz="1800" dirty="0"/>
              <a:t>Version 1.12 Beta 26 </a:t>
            </a:r>
            <a:r>
              <a:rPr lang="en-US" sz="1800" i="1" dirty="0"/>
              <a:t>(at a minimum)</a:t>
            </a:r>
            <a:endParaRPr lang="en-US" sz="1800" dirty="0"/>
          </a:p>
          <a:p>
            <a:pPr lvl="1"/>
            <a:r>
              <a:rPr lang="en-US" sz="1800" b="1" dirty="0"/>
              <a:t>Recommended: 1.13.0-rc4</a:t>
            </a:r>
          </a:p>
          <a:p>
            <a:pPr lvl="1"/>
            <a:r>
              <a:rPr lang="en-US" sz="1800" dirty="0"/>
              <a:t>Windows Containers only in Beta channel at this time</a:t>
            </a:r>
          </a:p>
          <a:p>
            <a:pPr lvl="1"/>
            <a:r>
              <a:rPr lang="en-US" sz="1800" dirty="0"/>
              <a:t>Windows 10 Anniversary Edition</a:t>
            </a:r>
          </a:p>
          <a:p>
            <a:pPr lvl="1"/>
            <a:endParaRPr lang="en-US" sz="1000" dirty="0"/>
          </a:p>
          <a:p>
            <a:r>
              <a:rPr lang="en-US" sz="3600" dirty="0"/>
              <a:t>Runs . . . </a:t>
            </a:r>
            <a:endParaRPr lang="en-US" sz="1800" dirty="0"/>
          </a:p>
          <a:p>
            <a:pPr lvl="1"/>
            <a:r>
              <a:rPr lang="en-US" sz="1800" b="1" dirty="0"/>
              <a:t>Physical</a:t>
            </a:r>
            <a:r>
              <a:rPr lang="en-US" sz="1800" dirty="0"/>
              <a:t> – either  Windows Server or Hyper-V container</a:t>
            </a:r>
          </a:p>
          <a:p>
            <a:pPr lvl="1"/>
            <a:r>
              <a:rPr lang="en-US" sz="1800" b="1" dirty="0"/>
              <a:t>Windows 10 </a:t>
            </a:r>
            <a:r>
              <a:rPr lang="en-US" sz="1800" dirty="0"/>
              <a:t>– only Hyper-V</a:t>
            </a:r>
          </a:p>
          <a:p>
            <a:pPr lvl="1"/>
            <a:r>
              <a:rPr lang="en-US" sz="1800" b="1" dirty="0"/>
              <a:t>Azure VM </a:t>
            </a:r>
            <a:r>
              <a:rPr lang="en-US" sz="1800" dirty="0"/>
              <a:t>– isolation mode must be Windows Server, or “process”. Nested virtualization not yet supported.</a:t>
            </a:r>
          </a:p>
        </p:txBody>
      </p:sp>
      <p:pic>
        <p:nvPicPr>
          <p:cNvPr id="3" name="Picture 2"/>
          <p:cNvPicPr>
            <a:picLocks noChangeAspect="1"/>
          </p:cNvPicPr>
          <p:nvPr/>
        </p:nvPicPr>
        <p:blipFill>
          <a:blip r:embed="rId3"/>
          <a:stretch>
            <a:fillRect/>
          </a:stretch>
        </p:blipFill>
        <p:spPr>
          <a:xfrm>
            <a:off x="-3984702" y="100361"/>
            <a:ext cx="3795131" cy="4692162"/>
          </a:xfrm>
          <a:prstGeom prst="rect">
            <a:avLst/>
          </a:prstGeom>
        </p:spPr>
      </p:pic>
      <p:pic>
        <p:nvPicPr>
          <p:cNvPr id="5" name="Picture 4"/>
          <p:cNvPicPr>
            <a:picLocks noChangeAspect="1"/>
          </p:cNvPicPr>
          <p:nvPr/>
        </p:nvPicPr>
        <p:blipFill>
          <a:blip r:embed="rId4"/>
          <a:stretch>
            <a:fillRect/>
          </a:stretch>
        </p:blipFill>
        <p:spPr>
          <a:xfrm>
            <a:off x="-3322904" y="4238952"/>
            <a:ext cx="3133333" cy="2619048"/>
          </a:xfrm>
          <a:prstGeom prst="rect">
            <a:avLst/>
          </a:prstGeom>
        </p:spPr>
      </p:pic>
      <p:pic>
        <p:nvPicPr>
          <p:cNvPr id="7" name="Picture 2" descr="Image result for jet.com mind blow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9456" y="1392865"/>
            <a:ext cx="4373306" cy="32766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rot="16200000">
            <a:off x="8669555" y="3208554"/>
            <a:ext cx="6858001"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lumMod val="50000"/>
                  </a:srgbClr>
                </a:solidFill>
                <a:effectLst/>
                <a:uLnTx/>
                <a:uFillTx/>
                <a:latin typeface="Segoe UI"/>
                <a:ea typeface="+mn-ea"/>
                <a:cs typeface="+mn-cs"/>
              </a:rPr>
              <a:t>Image: https://in.finance.yahoo.com/news/jet-isn-t-actually-cheaper-183200209.html</a:t>
            </a:r>
          </a:p>
        </p:txBody>
      </p:sp>
    </p:spTree>
    <p:extLst>
      <p:ext uri="{BB962C8B-B14F-4D97-AF65-F5344CB8AC3E}">
        <p14:creationId xmlns:p14="http://schemas.microsoft.com/office/powerpoint/2010/main" val="199745509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Getting Started with Docker</a:t>
            </a:r>
          </a:p>
        </p:txBody>
      </p:sp>
    </p:spTree>
    <p:extLst>
      <p:ext uri="{BB962C8B-B14F-4D97-AF65-F5344CB8AC3E}">
        <p14:creationId xmlns:p14="http://schemas.microsoft.com/office/powerpoint/2010/main" val="112912072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 Forget the GUI</a:t>
            </a:r>
          </a:p>
        </p:txBody>
      </p:sp>
      <p:sp>
        <p:nvSpPr>
          <p:cNvPr id="3" name="Text Placeholder 2"/>
          <p:cNvSpPr>
            <a:spLocks noGrp="1"/>
          </p:cNvSpPr>
          <p:nvPr>
            <p:ph type="body" sz="quarter" idx="10"/>
          </p:nvPr>
        </p:nvSpPr>
        <p:spPr>
          <a:xfrm>
            <a:off x="0" y="2270898"/>
            <a:ext cx="5647787" cy="4199805"/>
          </a:xfrm>
        </p:spPr>
        <p:txBody>
          <a:bodyPr>
            <a:normAutofit/>
          </a:bodyPr>
          <a:lstStyle/>
          <a:p>
            <a:pPr algn="ctr"/>
            <a:r>
              <a:rPr lang="en-US" sz="4705" b="1" dirty="0"/>
              <a:t>Get comfortable with the command line!</a:t>
            </a:r>
          </a:p>
          <a:p>
            <a:pPr algn="ctr"/>
            <a:endParaRPr lang="en-US" sz="4705" b="1" dirty="0"/>
          </a:p>
          <a:p>
            <a:pPr algn="ctr"/>
            <a:r>
              <a:rPr lang="en-US" sz="4313" dirty="0"/>
              <a:t>(</a:t>
            </a:r>
            <a:r>
              <a:rPr lang="en-US" sz="4313" dirty="0">
                <a:latin typeface="Consolas" panose="020B0609020204030204" pitchFamily="49" charset="0"/>
              </a:rPr>
              <a:t>--help </a:t>
            </a:r>
            <a:r>
              <a:rPr lang="en-US" sz="4313" dirty="0"/>
              <a:t>is your friend)</a:t>
            </a:r>
          </a:p>
        </p:txBody>
      </p:sp>
      <p:sp>
        <p:nvSpPr>
          <p:cNvPr id="16" name="TextBox 15"/>
          <p:cNvSpPr txBox="1"/>
          <p:nvPr/>
        </p:nvSpPr>
        <p:spPr>
          <a:xfrm>
            <a:off x="9987512" y="6470703"/>
            <a:ext cx="888385" cy="184666"/>
          </a:xfrm>
          <a:prstGeom prst="rect">
            <a:avLst/>
          </a:prstGeom>
          <a:noFill/>
        </p:spPr>
        <p:txBody>
          <a:bodyPr wrap="none" rtlCol="0">
            <a:spAutoFit/>
          </a:bodyPr>
          <a:lstStyle/>
          <a:p>
            <a:pPr defTabSz="914367"/>
            <a:r>
              <a:rPr lang="en-US" sz="600" dirty="0">
                <a:solidFill>
                  <a:srgbClr val="505050"/>
                </a:solidFill>
                <a:latin typeface="Segoe UI"/>
              </a:rPr>
              <a:t>Content © Microsoft</a:t>
            </a:r>
          </a:p>
        </p:txBody>
      </p:sp>
      <p:pic>
        <p:nvPicPr>
          <p:cNvPr id="1026" name="Picture 2" descr="Install complete&g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7970" y="1860257"/>
            <a:ext cx="6157111" cy="4865326"/>
          </a:xfrm>
          <a:prstGeom prst="rect">
            <a:avLst/>
          </a:prstGeom>
          <a:noFill/>
          <a:extLst>
            <a:ext uri="{909E8E84-426E-40DD-AFC4-6F175D3DCCD1}">
              <a14:hiddenFill xmlns:a14="http://schemas.microsoft.com/office/drawing/2010/main">
                <a:solidFill>
                  <a:srgbClr val="FFFFFF"/>
                </a:solidFill>
              </a14:hiddenFill>
            </a:ext>
          </a:extLst>
        </p:spPr>
      </p:pic>
      <p:sp>
        <p:nvSpPr>
          <p:cNvPr id="4" name="&quot;No&quot; Symbol 3"/>
          <p:cNvSpPr/>
          <p:nvPr/>
        </p:nvSpPr>
        <p:spPr bwMode="auto">
          <a:xfrm>
            <a:off x="6917723" y="2084363"/>
            <a:ext cx="4556826" cy="4386341"/>
          </a:xfrm>
          <a:prstGeom prst="noSmoking">
            <a:avLst/>
          </a:prstGeom>
          <a:solidFill>
            <a:srgbClr val="C0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929222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Forget the GUI . . . But . . . . </a:t>
            </a:r>
          </a:p>
        </p:txBody>
      </p:sp>
      <p:sp>
        <p:nvSpPr>
          <p:cNvPr id="4" name="Text Placeholder 3"/>
          <p:cNvSpPr>
            <a:spLocks noGrp="1"/>
          </p:cNvSpPr>
          <p:nvPr>
            <p:ph type="body" sz="quarter" idx="10"/>
          </p:nvPr>
        </p:nvSpPr>
        <p:spPr>
          <a:xfrm>
            <a:off x="269239" y="1189177"/>
            <a:ext cx="11653523" cy="1723357"/>
          </a:xfrm>
        </p:spPr>
        <p:txBody>
          <a:bodyPr/>
          <a:lstStyle/>
          <a:p>
            <a:r>
              <a:rPr lang="en-US" dirty="0"/>
              <a:t>Docker for Windows</a:t>
            </a:r>
          </a:p>
          <a:p>
            <a:pPr lvl="1"/>
            <a:r>
              <a:rPr lang="en-US" dirty="0"/>
              <a:t>Not to be confused with “Docker”</a:t>
            </a:r>
          </a:p>
          <a:p>
            <a:pPr lvl="1"/>
            <a:r>
              <a:rPr lang="en-US" dirty="0"/>
              <a:t>Provides a GUI for very </a:t>
            </a:r>
            <a:r>
              <a:rPr lang="en-US" b="1" dirty="0"/>
              <a:t>basic</a:t>
            </a:r>
            <a:r>
              <a:rPr lang="en-US" dirty="0"/>
              <a:t> Docker settings (shared drives, network, proxies, Docker daemon, etc.)</a:t>
            </a:r>
          </a:p>
          <a:p>
            <a:pPr lvl="1"/>
            <a:r>
              <a:rPr lang="en-US" dirty="0"/>
              <a:t>Sets up Docker host OS/VM – “</a:t>
            </a:r>
            <a:r>
              <a:rPr lang="en-US" dirty="0" err="1"/>
              <a:t>MobyLinuxVM</a:t>
            </a:r>
            <a:r>
              <a:rPr lang="en-US" dirty="0"/>
              <a:t>”</a:t>
            </a:r>
          </a:p>
        </p:txBody>
      </p:sp>
      <p:pic>
        <p:nvPicPr>
          <p:cNvPr id="5" name="Picture 4"/>
          <p:cNvPicPr>
            <a:picLocks noChangeAspect="1"/>
          </p:cNvPicPr>
          <p:nvPr/>
        </p:nvPicPr>
        <p:blipFill>
          <a:blip r:embed="rId3"/>
          <a:stretch>
            <a:fillRect/>
          </a:stretch>
        </p:blipFill>
        <p:spPr>
          <a:xfrm>
            <a:off x="5703518" y="2610853"/>
            <a:ext cx="6362089" cy="4144534"/>
          </a:xfrm>
          <a:prstGeom prst="rect">
            <a:avLst/>
          </a:prstGeom>
        </p:spPr>
      </p:pic>
      <p:sp>
        <p:nvSpPr>
          <p:cNvPr id="6" name="Text Placeholder 3"/>
          <p:cNvSpPr txBox="1">
            <a:spLocks/>
          </p:cNvSpPr>
          <p:nvPr/>
        </p:nvSpPr>
        <p:spPr>
          <a:xfrm>
            <a:off x="266921" y="3067195"/>
            <a:ext cx="5279113" cy="3533531"/>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Use Beta build </a:t>
            </a:r>
          </a:p>
          <a:p>
            <a:pPr lvl="1"/>
            <a:r>
              <a:rPr lang="en-US" dirty="0"/>
              <a:t>version 1.13.0-rc4</a:t>
            </a:r>
          </a:p>
          <a:p>
            <a:pPr lvl="1"/>
            <a:r>
              <a:rPr lang="en-US" dirty="0"/>
              <a:t>Same version as instructions at </a:t>
            </a:r>
            <a:r>
              <a:rPr lang="en-US" dirty="0">
                <a:hlinkClick r:id="rId4"/>
              </a:rPr>
              <a:t>http://aka.ms/containers</a:t>
            </a:r>
            <a:r>
              <a:rPr lang="en-US" dirty="0"/>
              <a:t>. </a:t>
            </a:r>
          </a:p>
          <a:p>
            <a:pPr lvl="1"/>
            <a:r>
              <a:rPr lang="en-US" dirty="0"/>
              <a:t>Switch between Windows and Linux</a:t>
            </a:r>
          </a:p>
          <a:p>
            <a:pPr lvl="1"/>
            <a:endParaRPr lang="en-US" dirty="0"/>
          </a:p>
          <a:p>
            <a:r>
              <a:rPr lang="en-US" u="sng" dirty="0"/>
              <a:t>Still going to use </a:t>
            </a:r>
            <a:r>
              <a:rPr lang="en-US" u="sng" dirty="0" err="1">
                <a:latin typeface="Consolas" panose="020B0609020204030204" pitchFamily="49" charset="0"/>
              </a:rPr>
              <a:t>docker</a:t>
            </a:r>
            <a:r>
              <a:rPr lang="en-US" u="sng" dirty="0"/>
              <a:t> command line!</a:t>
            </a:r>
          </a:p>
        </p:txBody>
      </p:sp>
    </p:spTree>
    <p:extLst>
      <p:ext uri="{BB962C8B-B14F-4D97-AF65-F5344CB8AC3E}">
        <p14:creationId xmlns:p14="http://schemas.microsoft.com/office/powerpoint/2010/main" val="168879997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Installing Docker on Windows</a:t>
            </a:r>
            <a:endParaRPr lang="en-US" dirty="0"/>
          </a:p>
        </p:txBody>
      </p:sp>
      <p:sp>
        <p:nvSpPr>
          <p:cNvPr id="3" name="Text Placeholder 2"/>
          <p:cNvSpPr>
            <a:spLocks noGrp="1"/>
          </p:cNvSpPr>
          <p:nvPr>
            <p:ph type="body" sz="quarter" idx="10"/>
          </p:nvPr>
        </p:nvSpPr>
        <p:spPr>
          <a:xfrm>
            <a:off x="269239" y="1189177"/>
            <a:ext cx="11653523" cy="6037615"/>
          </a:xfrm>
        </p:spPr>
        <p:txBody>
          <a:bodyPr/>
          <a:lstStyle/>
          <a:p>
            <a:r>
              <a:rPr lang="en-US" dirty="0"/>
              <a:t>Available Hosts</a:t>
            </a:r>
          </a:p>
          <a:p>
            <a:pPr lvl="1"/>
            <a:r>
              <a:rPr lang="en-US" dirty="0"/>
              <a:t>Windows Server 2016, Windows 10 Anniversary (not Home)</a:t>
            </a:r>
          </a:p>
          <a:p>
            <a:pPr lvl="1"/>
            <a:endParaRPr lang="en-US" dirty="0"/>
          </a:p>
          <a:p>
            <a:r>
              <a:rPr lang="en-US" dirty="0"/>
              <a:t>Add Features</a:t>
            </a:r>
          </a:p>
          <a:p>
            <a:pPr lvl="1"/>
            <a:r>
              <a:rPr lang="en-US" dirty="0"/>
              <a:t>Hyper-V &amp; Containers</a:t>
            </a:r>
          </a:p>
          <a:p>
            <a:pPr lvl="1"/>
            <a:endParaRPr lang="en-US" dirty="0"/>
          </a:p>
          <a:p>
            <a:r>
              <a:rPr lang="en-US" dirty="0"/>
              <a:t>Install Docker Client and Server</a:t>
            </a:r>
          </a:p>
          <a:p>
            <a:pPr lvl="1"/>
            <a:r>
              <a:rPr lang="en-US" dirty="0">
                <a:hlinkClick r:id="rId3"/>
              </a:rPr>
              <a:t>http://aka.ms/containers</a:t>
            </a:r>
            <a:endParaRPr lang="en-US" dirty="0"/>
          </a:p>
          <a:p>
            <a:pPr lvl="1"/>
            <a:endParaRPr lang="en-US" dirty="0"/>
          </a:p>
          <a:p>
            <a:r>
              <a:rPr lang="en-US" dirty="0"/>
              <a:t>Isolation Modes</a:t>
            </a:r>
          </a:p>
          <a:p>
            <a:pPr lvl="1"/>
            <a:r>
              <a:rPr lang="en-US" dirty="0" err="1"/>
              <a:t>docker</a:t>
            </a:r>
            <a:r>
              <a:rPr lang="en-US" dirty="0"/>
              <a:t> run --isolation=</a:t>
            </a:r>
            <a:r>
              <a:rPr lang="en-US" dirty="0" err="1"/>
              <a:t>hyperv</a:t>
            </a:r>
            <a:r>
              <a:rPr lang="en-US" dirty="0"/>
              <a:t>  &lt;image&gt; (</a:t>
            </a:r>
            <a:r>
              <a:rPr lang="en-US" dirty="0">
                <a:sym typeface="Wingdings" panose="05000000000000000000" pitchFamily="2" charset="2"/>
              </a:rPr>
              <a:t>default on Win10)</a:t>
            </a:r>
            <a:endParaRPr lang="en-US" dirty="0"/>
          </a:p>
          <a:p>
            <a:pPr lvl="1"/>
            <a:r>
              <a:rPr lang="en-US" dirty="0" err="1"/>
              <a:t>docker</a:t>
            </a:r>
            <a:r>
              <a:rPr lang="en-US" dirty="0"/>
              <a:t> run --isolation=process &lt;image&gt; (not supported on Win10)</a:t>
            </a:r>
          </a:p>
          <a:p>
            <a:endParaRPr lang="en-US" dirty="0"/>
          </a:p>
        </p:txBody>
      </p:sp>
      <p:sp>
        <p:nvSpPr>
          <p:cNvPr id="16" name="TextBox 15"/>
          <p:cNvSpPr txBox="1"/>
          <p:nvPr/>
        </p:nvSpPr>
        <p:spPr>
          <a:xfrm>
            <a:off x="9987512" y="6470703"/>
            <a:ext cx="888385" cy="184666"/>
          </a:xfrm>
          <a:prstGeom prst="rect">
            <a:avLst/>
          </a:prstGeom>
          <a:noFill/>
        </p:spPr>
        <p:txBody>
          <a:bodyPr wrap="none" rtlCol="0">
            <a:spAutoFit/>
          </a:bodyPr>
          <a:lstStyle/>
          <a:p>
            <a:pPr defTabSz="914367"/>
            <a:r>
              <a:rPr lang="en-US" sz="600" dirty="0">
                <a:solidFill>
                  <a:srgbClr val="505050"/>
                </a:solidFill>
                <a:latin typeface="Segoe UI"/>
              </a:rPr>
              <a:t>Content © Microsoft</a:t>
            </a:r>
          </a:p>
        </p:txBody>
      </p:sp>
    </p:spTree>
    <p:extLst>
      <p:ext uri="{BB962C8B-B14F-4D97-AF65-F5344CB8AC3E}">
        <p14:creationId xmlns:p14="http://schemas.microsoft.com/office/powerpoint/2010/main" val="24325895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animEffect transition="in" filter="fade">
                                      <p:cBhvr>
                                        <p:cTn id="29" dur="500"/>
                                        <p:tgtEl>
                                          <p:spTgt spid="3">
                                            <p:txEl>
                                              <p:pRg st="9" end="9"/>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fade">
                                      <p:cBhvr>
                                        <p:cTn id="32" dur="500"/>
                                        <p:tgtEl>
                                          <p:spTgt spid="3">
                                            <p:txEl>
                                              <p:pRg st="10" end="1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animEffect transition="in" filter="fade">
                                      <p:cBhvr>
                                        <p:cTn id="35"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on Windows</a:t>
            </a:r>
          </a:p>
        </p:txBody>
      </p:sp>
      <p:sp>
        <p:nvSpPr>
          <p:cNvPr id="5" name="Text Placeholder 4"/>
          <p:cNvSpPr>
            <a:spLocks noGrp="1"/>
          </p:cNvSpPr>
          <p:nvPr>
            <p:ph type="body" sz="quarter" idx="12"/>
          </p:nvPr>
        </p:nvSpPr>
        <p:spPr>
          <a:xfrm>
            <a:off x="269240" y="3877277"/>
            <a:ext cx="8964247" cy="1164421"/>
          </a:xfrm>
        </p:spPr>
        <p:txBody>
          <a:bodyPr/>
          <a:lstStyle/>
          <a:p>
            <a:r>
              <a:rPr lang="en-US" dirty="0"/>
              <a:t>Docker basics</a:t>
            </a:r>
          </a:p>
          <a:p>
            <a:r>
              <a:rPr lang="en-US" dirty="0"/>
              <a:t>Manage images</a:t>
            </a:r>
          </a:p>
        </p:txBody>
      </p:sp>
      <p:pic>
        <p:nvPicPr>
          <p:cNvPr id="6" name="Picture 5"/>
          <p:cNvPicPr>
            <a:picLocks noChangeAspect="1"/>
          </p:cNvPicPr>
          <p:nvPr/>
        </p:nvPicPr>
        <p:blipFill>
          <a:blip r:embed="rId3"/>
          <a:stretch>
            <a:fillRect/>
          </a:stretch>
        </p:blipFill>
        <p:spPr>
          <a:xfrm>
            <a:off x="10199375" y="132682"/>
            <a:ext cx="1794134" cy="6725318"/>
          </a:xfrm>
          <a:prstGeom prst="rect">
            <a:avLst/>
          </a:prstGeom>
        </p:spPr>
      </p:pic>
    </p:spTree>
    <p:extLst>
      <p:ext uri="{BB962C8B-B14F-4D97-AF65-F5344CB8AC3E}">
        <p14:creationId xmlns:p14="http://schemas.microsoft.com/office/powerpoint/2010/main" val="12053164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Building our own Images - Dockerfile</a:t>
            </a:r>
            <a:endParaRPr lang="en-US" dirty="0"/>
          </a:p>
        </p:txBody>
      </p:sp>
      <p:sp>
        <p:nvSpPr>
          <p:cNvPr id="3" name="Text Placeholder 2"/>
          <p:cNvSpPr>
            <a:spLocks noGrp="1"/>
          </p:cNvSpPr>
          <p:nvPr>
            <p:ph type="body" sz="quarter" idx="10"/>
          </p:nvPr>
        </p:nvSpPr>
        <p:spPr>
          <a:xfrm>
            <a:off x="269239" y="1189177"/>
            <a:ext cx="10929591" cy="3714478"/>
          </a:xfrm>
        </p:spPr>
        <p:txBody>
          <a:bodyPr/>
          <a:lstStyle/>
          <a:p>
            <a:r>
              <a:rPr lang="en-US" dirty="0"/>
              <a:t>Method for automated container image creation</a:t>
            </a:r>
          </a:p>
          <a:p>
            <a:pPr lvl="1"/>
            <a:endParaRPr lang="en-US" dirty="0"/>
          </a:p>
          <a:p>
            <a:r>
              <a:rPr lang="en-US" dirty="0"/>
              <a:t>Consumed when running “</a:t>
            </a:r>
            <a:r>
              <a:rPr lang="en-US" dirty="0" err="1">
                <a:latin typeface="Consolas" panose="020B0609020204030204" pitchFamily="49" charset="0"/>
              </a:rPr>
              <a:t>docker</a:t>
            </a:r>
            <a:r>
              <a:rPr lang="en-US" dirty="0">
                <a:latin typeface="Consolas" panose="020B0609020204030204" pitchFamily="49" charset="0"/>
              </a:rPr>
              <a:t> build</a:t>
            </a:r>
            <a:r>
              <a:rPr lang="en-US" dirty="0"/>
              <a:t>” </a:t>
            </a:r>
          </a:p>
          <a:p>
            <a:pPr lvl="1"/>
            <a:endParaRPr lang="en-US" dirty="0"/>
          </a:p>
          <a:p>
            <a:r>
              <a:rPr lang="en-US" dirty="0"/>
              <a:t>Enables automated builds via Docker Hub</a:t>
            </a:r>
          </a:p>
          <a:p>
            <a:pPr lvl="1"/>
            <a:endParaRPr lang="en-US" dirty="0"/>
          </a:p>
          <a:p>
            <a:r>
              <a:rPr lang="en-US" dirty="0"/>
              <a:t>Caches unchanged commands</a:t>
            </a:r>
          </a:p>
        </p:txBody>
      </p:sp>
      <p:sp>
        <p:nvSpPr>
          <p:cNvPr id="16" name="TextBox 15"/>
          <p:cNvSpPr txBox="1"/>
          <p:nvPr/>
        </p:nvSpPr>
        <p:spPr>
          <a:xfrm>
            <a:off x="9987512" y="6470703"/>
            <a:ext cx="888385" cy="18466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Content © Microsoft</a:t>
            </a:r>
          </a:p>
        </p:txBody>
      </p:sp>
    </p:spTree>
    <p:extLst>
      <p:ext uri="{BB962C8B-B14F-4D97-AF65-F5344CB8AC3E}">
        <p14:creationId xmlns:p14="http://schemas.microsoft.com/office/powerpoint/2010/main" val="4116043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Building our own Images - Dockerfile</a:t>
            </a:r>
            <a:endParaRPr lang="en-US" dirty="0"/>
          </a:p>
        </p:txBody>
      </p:sp>
      <p:sp>
        <p:nvSpPr>
          <p:cNvPr id="3" name="Text Placeholder 2"/>
          <p:cNvSpPr>
            <a:spLocks noGrp="1"/>
          </p:cNvSpPr>
          <p:nvPr>
            <p:ph type="body" sz="quarter" idx="10"/>
          </p:nvPr>
        </p:nvSpPr>
        <p:spPr>
          <a:xfrm>
            <a:off x="269239" y="1189177"/>
            <a:ext cx="7947959" cy="5343579"/>
          </a:xfrm>
        </p:spPr>
        <p:txBody>
          <a:bodyPr/>
          <a:lstStyle/>
          <a:p>
            <a:r>
              <a:rPr lang="en-US" dirty="0"/>
              <a:t>Method for automated container image creation</a:t>
            </a:r>
          </a:p>
          <a:p>
            <a:pPr lvl="1"/>
            <a:endParaRPr lang="en-US" dirty="0"/>
          </a:p>
          <a:p>
            <a:r>
              <a:rPr lang="en-US" dirty="0"/>
              <a:t>Consumed when running “</a:t>
            </a:r>
            <a:r>
              <a:rPr lang="en-US" dirty="0" err="1"/>
              <a:t>docker</a:t>
            </a:r>
            <a:r>
              <a:rPr lang="en-US" dirty="0"/>
              <a:t> build” </a:t>
            </a:r>
          </a:p>
          <a:p>
            <a:pPr lvl="1"/>
            <a:endParaRPr lang="en-US" dirty="0"/>
          </a:p>
          <a:p>
            <a:r>
              <a:rPr lang="en-US" dirty="0"/>
              <a:t>Enables automated builds via Docker hub</a:t>
            </a:r>
          </a:p>
          <a:p>
            <a:pPr lvl="1"/>
            <a:endParaRPr lang="en-US" dirty="0"/>
          </a:p>
          <a:p>
            <a:r>
              <a:rPr lang="en-US" dirty="0"/>
              <a:t>Caches unchanged commands</a:t>
            </a:r>
          </a:p>
        </p:txBody>
      </p:sp>
      <p:sp>
        <p:nvSpPr>
          <p:cNvPr id="24" name="Rectangle 23"/>
          <p:cNvSpPr/>
          <p:nvPr/>
        </p:nvSpPr>
        <p:spPr bwMode="auto">
          <a:xfrm>
            <a:off x="269237" y="1304694"/>
            <a:ext cx="8825895" cy="541803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The `FROM` instruction specifies the base image. You are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extending the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microsoft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aspnet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image.</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FROM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microsoft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aspnet</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Next, this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Dockerfile</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creates a directory for your application</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RUN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mkdir</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C:\helloaspnet</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configure the new site in IIS.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RUN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powershell</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NoProfile</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-Command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Import-module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IISAdministration</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New-</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IISSite</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-Name "ASPNET"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PhysicalPath</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C:\helloaspnet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BindingInformation</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"*:8000:"</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This instruction tells the container to listen on port 8000.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EXPOSE 8000</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The final instruction copies the site you published earlier into the container.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ADD WebApplication2/bin/</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PublishOutput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helloaspnet</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p:txBody>
      </p:sp>
      <p:sp>
        <p:nvSpPr>
          <p:cNvPr id="16" name="TextBox 15"/>
          <p:cNvSpPr txBox="1"/>
          <p:nvPr/>
        </p:nvSpPr>
        <p:spPr>
          <a:xfrm>
            <a:off x="9987512" y="6470703"/>
            <a:ext cx="888385" cy="18466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Content © Microsoft</a:t>
            </a:r>
          </a:p>
        </p:txBody>
      </p:sp>
      <p:sp>
        <p:nvSpPr>
          <p:cNvPr id="22" name="TextBox 21"/>
          <p:cNvSpPr txBox="1"/>
          <p:nvPr/>
        </p:nvSpPr>
        <p:spPr>
          <a:xfrm>
            <a:off x="9071812" y="1467853"/>
            <a:ext cx="3120188" cy="459202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Each adds a layer; temporary container.</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Group actionable items together to optimize for size.</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Separate to optimize for speed (if items change - cached layers)</a:t>
            </a:r>
          </a:p>
        </p:txBody>
      </p:sp>
      <p:sp>
        <p:nvSpPr>
          <p:cNvPr id="9" name="TextBox 8"/>
          <p:cNvSpPr txBox="1"/>
          <p:nvPr/>
        </p:nvSpPr>
        <p:spPr>
          <a:xfrm>
            <a:off x="9429890" y="6470703"/>
            <a:ext cx="1111250" cy="18466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Content © Microsoft</a:t>
            </a:r>
          </a:p>
        </p:txBody>
      </p:sp>
    </p:spTree>
    <p:extLst>
      <p:ext uri="{BB962C8B-B14F-4D97-AF65-F5344CB8AC3E}">
        <p14:creationId xmlns:p14="http://schemas.microsoft.com/office/powerpoint/2010/main" val="292827638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Immutability &amp; Layers</a:t>
            </a:r>
          </a:p>
        </p:txBody>
      </p:sp>
      <p:grpSp>
        <p:nvGrpSpPr>
          <p:cNvPr id="48" name="Group 47"/>
          <p:cNvGrpSpPr/>
          <p:nvPr/>
        </p:nvGrpSpPr>
        <p:grpSpPr>
          <a:xfrm>
            <a:off x="301752" y="1596497"/>
            <a:ext cx="4164060" cy="4727113"/>
            <a:chOff x="301752" y="1596497"/>
            <a:chExt cx="4164060" cy="4727113"/>
          </a:xfrm>
        </p:grpSpPr>
        <p:sp>
          <p:nvSpPr>
            <p:cNvPr id="6" name="Rectangle 5"/>
            <p:cNvSpPr/>
            <p:nvPr/>
          </p:nvSpPr>
          <p:spPr bwMode="auto">
            <a:xfrm>
              <a:off x="1977920" y="1655907"/>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defRPr/>
              </a:pPr>
              <a:r>
                <a:rPr lang="en-US" dirty="0">
                  <a:gradFill>
                    <a:gsLst>
                      <a:gs pos="0">
                        <a:srgbClr val="FFFFFF"/>
                      </a:gs>
                      <a:gs pos="100000">
                        <a:srgbClr val="FFFFFF"/>
                      </a:gs>
                    </a:gsLst>
                    <a:lin ang="5400000" scaled="0"/>
                  </a:gradFill>
                  <a:ea typeface="Segoe UI" pitchFamily="34" charset="0"/>
                  <a:cs typeface="Segoe UI" pitchFamily="34" charset="0"/>
                </a:rPr>
                <a:t>307f05c5da18</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p:nvSpPr>
          <p:spPr bwMode="auto">
            <a:xfrm>
              <a:off x="1977918" y="2081824"/>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379bd603bf53</a:t>
              </a: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p:cNvSpPr/>
            <p:nvPr/>
          </p:nvSpPr>
          <p:spPr bwMode="auto">
            <a:xfrm>
              <a:off x="1977918" y="2503144"/>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249081ecf5ee</a:t>
              </a:r>
            </a:p>
          </p:txBody>
        </p:sp>
        <p:sp>
          <p:nvSpPr>
            <p:cNvPr id="13" name="Rectangle 12"/>
            <p:cNvSpPr/>
            <p:nvPr/>
          </p:nvSpPr>
          <p:spPr bwMode="auto">
            <a:xfrm>
              <a:off x="1977918" y="2931284"/>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307f05c5da18</a:t>
              </a:r>
            </a:p>
          </p:txBody>
        </p:sp>
        <p:sp>
          <p:nvSpPr>
            <p:cNvPr id="15" name="Rectangle 14"/>
            <p:cNvSpPr/>
            <p:nvPr/>
          </p:nvSpPr>
          <p:spPr bwMode="auto">
            <a:xfrm>
              <a:off x="1977918" y="3354942"/>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507f02c8eb14</a:t>
              </a:r>
            </a:p>
          </p:txBody>
        </p:sp>
        <p:sp>
          <p:nvSpPr>
            <p:cNvPr id="16" name="Rectangle 15"/>
            <p:cNvSpPr/>
            <p:nvPr/>
          </p:nvSpPr>
          <p:spPr bwMode="auto">
            <a:xfrm>
              <a:off x="1977918" y="3783969"/>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49b6aced7ad3</a:t>
              </a:r>
            </a:p>
          </p:txBody>
        </p:sp>
        <p:sp>
          <p:nvSpPr>
            <p:cNvPr id="7" name="TextBox 6"/>
            <p:cNvSpPr txBox="1"/>
            <p:nvPr/>
          </p:nvSpPr>
          <p:spPr>
            <a:xfrm>
              <a:off x="301752" y="2879452"/>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WORKDIR</a:t>
              </a:r>
            </a:p>
          </p:txBody>
        </p:sp>
        <p:sp>
          <p:nvSpPr>
            <p:cNvPr id="18" name="TextBox 17"/>
            <p:cNvSpPr txBox="1"/>
            <p:nvPr/>
          </p:nvSpPr>
          <p:spPr>
            <a:xfrm>
              <a:off x="301752" y="4960720"/>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MAINTAINER</a:t>
              </a:r>
            </a:p>
          </p:txBody>
        </p:sp>
        <p:sp>
          <p:nvSpPr>
            <p:cNvPr id="19" name="TextBox 18"/>
            <p:cNvSpPr txBox="1"/>
            <p:nvPr/>
          </p:nvSpPr>
          <p:spPr>
            <a:xfrm>
              <a:off x="301752" y="4572963"/>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ENV </a:t>
              </a:r>
              <a:r>
                <a:rPr kumimoji="0" lang="en-US" sz="10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sa_password</a:t>
              </a:r>
              <a:endPar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0" name="TextBox 19"/>
            <p:cNvSpPr txBox="1"/>
            <p:nvPr/>
          </p:nvSpPr>
          <p:spPr>
            <a:xfrm>
              <a:off x="301752" y="4166087"/>
              <a:ext cx="2113517"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ENV ACCEPT_EULA</a:t>
              </a:r>
            </a:p>
          </p:txBody>
        </p:sp>
        <p:sp>
          <p:nvSpPr>
            <p:cNvPr id="21" name="TextBox 20"/>
            <p:cNvSpPr txBox="1"/>
            <p:nvPr/>
          </p:nvSpPr>
          <p:spPr>
            <a:xfrm>
              <a:off x="301752" y="3315091"/>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COPY</a:t>
              </a:r>
            </a:p>
          </p:txBody>
        </p:sp>
        <p:sp>
          <p:nvSpPr>
            <p:cNvPr id="22" name="TextBox 21"/>
            <p:cNvSpPr txBox="1"/>
            <p:nvPr/>
          </p:nvSpPr>
          <p:spPr>
            <a:xfrm>
              <a:off x="301752" y="3733164"/>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ENV </a:t>
              </a:r>
              <a:r>
                <a:rPr kumimoji="0" lang="en-US" sz="10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attach_dbs</a:t>
              </a:r>
              <a:endPar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8" name="TextBox 7"/>
            <p:cNvSpPr txBox="1"/>
            <p:nvPr/>
          </p:nvSpPr>
          <p:spPr>
            <a:xfrm>
              <a:off x="601734" y="5439205"/>
              <a:ext cx="3864078" cy="68432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4" name="Rectangle 23"/>
            <p:cNvSpPr/>
            <p:nvPr/>
          </p:nvSpPr>
          <p:spPr bwMode="auto">
            <a:xfrm>
              <a:off x="1977918" y="4198763"/>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dirty="0">
                  <a:gradFill>
                    <a:gsLst>
                      <a:gs pos="0">
                        <a:srgbClr val="FFFFFF"/>
                      </a:gs>
                      <a:gs pos="100000">
                        <a:srgbClr val="FFFFFF"/>
                      </a:gs>
                    </a:gsLst>
                    <a:lin ang="5400000" scaled="0"/>
                  </a:gradFill>
                  <a:latin typeface="Segoe UI"/>
                  <a:ea typeface="Segoe UI" pitchFamily="34" charset="0"/>
                  <a:cs typeface="Segoe UI" pitchFamily="34" charset="0"/>
                </a:rPr>
                <a:t>13</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7f02c5fa18</a:t>
              </a:r>
            </a:p>
          </p:txBody>
        </p:sp>
        <p:sp>
          <p:nvSpPr>
            <p:cNvPr id="25" name="Rectangle 24"/>
            <p:cNvSpPr/>
            <p:nvPr/>
          </p:nvSpPr>
          <p:spPr bwMode="auto">
            <a:xfrm>
              <a:off x="1977918" y="4622421"/>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507f02c8eb14</a:t>
              </a:r>
            </a:p>
          </p:txBody>
        </p:sp>
        <p:sp>
          <p:nvSpPr>
            <p:cNvPr id="26" name="Rectangle 25"/>
            <p:cNvSpPr/>
            <p:nvPr/>
          </p:nvSpPr>
          <p:spPr bwMode="auto">
            <a:xfrm>
              <a:off x="1977918" y="5051448"/>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49b6aced7ad3</a:t>
              </a:r>
            </a:p>
          </p:txBody>
        </p:sp>
        <p:sp>
          <p:nvSpPr>
            <p:cNvPr id="9" name="TextBox 8"/>
            <p:cNvSpPr txBox="1"/>
            <p:nvPr/>
          </p:nvSpPr>
          <p:spPr>
            <a:xfrm>
              <a:off x="1928757" y="5417208"/>
              <a:ext cx="2442332" cy="90640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 </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microsoft</a:t>
              </a:r>
              <a:r>
                <a:rPr kumimoji="0" lang="en-US" sz="1100" b="0" i="0" u="none" strike="noStrike" kern="1200" cap="none" spc="0" normalizeH="0" baseline="0" noProof="0" dirty="0">
                  <a:ln>
                    <a:noFill/>
                  </a:ln>
                  <a:solidFill>
                    <a:srgbClr val="505050"/>
                  </a:solidFill>
                  <a:effectLst/>
                  <a:uLnTx/>
                  <a:uFillTx/>
                  <a:latin typeface="Segoe UI"/>
                  <a:ea typeface="+mn-ea"/>
                  <a:cs typeface="+mn-cs"/>
                </a:rPr>
                <a:t>/</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mssql</a:t>
              </a:r>
              <a:r>
                <a:rPr kumimoji="0" lang="en-US" sz="1100" b="0" i="0" u="none" strike="noStrike" kern="1200" cap="none" spc="0" normalizeH="0" baseline="0" noProof="0" dirty="0">
                  <a:ln>
                    <a:noFill/>
                  </a:ln>
                  <a:solidFill>
                    <a:srgbClr val="505050"/>
                  </a:solidFill>
                  <a:effectLst/>
                  <a:uLnTx/>
                  <a:uFillTx/>
                  <a:latin typeface="Segoe UI"/>
                  <a:ea typeface="+mn-ea"/>
                  <a:cs typeface="+mn-cs"/>
                </a:rPr>
                <a:t>-server-windows </a:t>
              </a:r>
            </a:p>
            <a:p>
              <a:pPr marL="0" marR="0" lvl="0" indent="0" algn="ctr" defTabSz="914400" rtl="0" eaLnBrk="1" fontAlgn="auto" latinLnBrk="0" hangingPunct="1">
                <a:lnSpc>
                  <a:spcPct val="90000"/>
                </a:lnSpc>
                <a:spcBef>
                  <a:spcPts val="0"/>
                </a:spcBef>
                <a:spcAft>
                  <a:spcPts val="600"/>
                </a:spcAft>
                <a:buClrTx/>
                <a:buSzTx/>
                <a:buFontTx/>
                <a:buNone/>
                <a:tabLst/>
                <a:defRPr/>
              </a:pPr>
              <a:endParaRPr lang="en-US" sz="1100" dirty="0">
                <a:solidFill>
                  <a:srgbClr val="505050"/>
                </a:solidFill>
                <a:latin typeface="Segoe UI"/>
              </a:endParaRP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100" dirty="0">
                  <a:solidFill>
                    <a:srgbClr val="505050"/>
                  </a:solidFill>
                  <a:latin typeface="Segoe UI"/>
                </a:rPr>
                <a:t>d</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ocker</a:t>
              </a:r>
              <a:r>
                <a:rPr kumimoji="0" lang="en-US" sz="1100" b="0" i="0" u="none" strike="noStrike" kern="1200" cap="none" spc="0" normalizeH="0" baseline="0" noProof="0" dirty="0">
                  <a:ln>
                    <a:noFill/>
                  </a:ln>
                  <a:solidFill>
                    <a:srgbClr val="505050"/>
                  </a:solidFill>
                  <a:effectLst/>
                  <a:uLnTx/>
                  <a:uFillTx/>
                  <a:latin typeface="Segoe UI"/>
                  <a:ea typeface="+mn-ea"/>
                  <a:cs typeface="+mn-cs"/>
                </a:rPr>
                <a:t> history</a:t>
              </a:r>
            </a:p>
          </p:txBody>
        </p:sp>
        <p:sp>
          <p:nvSpPr>
            <p:cNvPr id="28" name="TextBox 27"/>
            <p:cNvSpPr txBox="1"/>
            <p:nvPr/>
          </p:nvSpPr>
          <p:spPr>
            <a:xfrm>
              <a:off x="301752" y="1596497"/>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CMD</a:t>
              </a:r>
            </a:p>
          </p:txBody>
        </p:sp>
        <p:sp>
          <p:nvSpPr>
            <p:cNvPr id="29" name="TextBox 28"/>
            <p:cNvSpPr txBox="1"/>
            <p:nvPr/>
          </p:nvSpPr>
          <p:spPr>
            <a:xfrm>
              <a:off x="301752" y="2044687"/>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powershell</a:t>
              </a:r>
              <a:endPar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30" name="TextBox 29"/>
            <p:cNvSpPr txBox="1"/>
            <p:nvPr/>
          </p:nvSpPr>
          <p:spPr>
            <a:xfrm>
              <a:off x="301752" y="2450209"/>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powershell</a:t>
              </a:r>
              <a:endPar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grpSp>
      <p:grpSp>
        <p:nvGrpSpPr>
          <p:cNvPr id="60" name="Group 59"/>
          <p:cNvGrpSpPr/>
          <p:nvPr/>
        </p:nvGrpSpPr>
        <p:grpSpPr>
          <a:xfrm>
            <a:off x="5501907" y="440973"/>
            <a:ext cx="2443944" cy="2792362"/>
            <a:chOff x="6065608" y="358877"/>
            <a:chExt cx="3121799" cy="2792362"/>
          </a:xfrm>
        </p:grpSpPr>
        <p:sp>
          <p:nvSpPr>
            <p:cNvPr id="50" name="TextBox 49"/>
            <p:cNvSpPr txBox="1"/>
            <p:nvPr/>
          </p:nvSpPr>
          <p:spPr>
            <a:xfrm>
              <a:off x="6065608" y="2639810"/>
              <a:ext cx="3121799" cy="44781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 </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microsoft</a:t>
              </a:r>
              <a:r>
                <a:rPr kumimoji="0" lang="en-US" sz="1100" b="0" i="0" u="none" strike="noStrike" kern="1200" cap="none" spc="0" normalizeH="0" baseline="0" noProof="0" dirty="0">
                  <a:ln>
                    <a:noFill/>
                  </a:ln>
                  <a:solidFill>
                    <a:srgbClr val="505050"/>
                  </a:solidFill>
                  <a:effectLst/>
                  <a:uLnTx/>
                  <a:uFillTx/>
                  <a:latin typeface="Segoe UI"/>
                  <a:ea typeface="+mn-ea"/>
                  <a:cs typeface="+mn-cs"/>
                </a:rPr>
                <a:t>/</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mssql</a:t>
              </a:r>
              <a:r>
                <a:rPr kumimoji="0" lang="en-US" sz="1100" b="0" i="0" u="none" strike="noStrike" kern="1200" cap="none" spc="0" normalizeH="0" baseline="0" noProof="0" dirty="0">
                  <a:ln>
                    <a:noFill/>
                  </a:ln>
                  <a:solidFill>
                    <a:srgbClr val="505050"/>
                  </a:solidFill>
                  <a:effectLst/>
                  <a:uLnTx/>
                  <a:uFillTx/>
                  <a:latin typeface="Segoe UI"/>
                  <a:ea typeface="+mn-ea"/>
                  <a:cs typeface="+mn-cs"/>
                </a:rPr>
                <a:t>-server-windows </a:t>
              </a:r>
            </a:p>
          </p:txBody>
        </p:sp>
        <p:grpSp>
          <p:nvGrpSpPr>
            <p:cNvPr id="43" name="Group 42"/>
            <p:cNvGrpSpPr/>
            <p:nvPr/>
          </p:nvGrpSpPr>
          <p:grpSpPr>
            <a:xfrm>
              <a:off x="6477853" y="634525"/>
              <a:ext cx="2442334" cy="2054574"/>
              <a:chOff x="6477853" y="634525"/>
              <a:chExt cx="2442334" cy="2054574"/>
            </a:xfrm>
          </p:grpSpPr>
          <p:grpSp>
            <p:nvGrpSpPr>
              <p:cNvPr id="27" name="Group 26"/>
              <p:cNvGrpSpPr/>
              <p:nvPr/>
            </p:nvGrpSpPr>
            <p:grpSpPr>
              <a:xfrm>
                <a:off x="6477854" y="964234"/>
                <a:ext cx="2442333" cy="1724865"/>
                <a:chOff x="6458477" y="400157"/>
                <a:chExt cx="2442333" cy="1724865"/>
              </a:xfrm>
            </p:grpSpPr>
            <p:sp>
              <p:nvSpPr>
                <p:cNvPr id="44" name="Rectangle 43"/>
                <p:cNvSpPr/>
                <p:nvPr/>
              </p:nvSpPr>
              <p:spPr bwMode="auto">
                <a:xfrm>
                  <a:off x="6458477" y="477769"/>
                  <a:ext cx="2442333" cy="1647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extBox 44"/>
                <p:cNvSpPr txBox="1"/>
                <p:nvPr/>
              </p:nvSpPr>
              <p:spPr>
                <a:xfrm>
                  <a:off x="6458477" y="400157"/>
                  <a:ext cx="2442332" cy="544765"/>
                </a:xfrm>
                <a:prstGeom prst="rect">
                  <a:avLst/>
                </a:prstGeom>
                <a:noFill/>
              </p:spPr>
              <p:txBody>
                <a:bodyPr wrap="square" lIns="182880" tIns="146304" rIns="182880" bIns="146304" rtlCol="0">
                  <a:spAutoFit/>
                </a:bodyPr>
                <a:lstStyle/>
                <a:p>
                  <a:pPr lvl="0" algn="ctr">
                    <a:lnSpc>
                      <a:spcPct val="90000"/>
                    </a:lnSpc>
                    <a:spcAft>
                      <a:spcPts val="600"/>
                    </a:spcAft>
                    <a:defRPr/>
                  </a:pPr>
                  <a:r>
                    <a:rPr lang="en-US" dirty="0">
                      <a:gradFill>
                        <a:gsLst>
                          <a:gs pos="0">
                            <a:srgbClr val="FFFFFF"/>
                          </a:gs>
                          <a:gs pos="100000">
                            <a:srgbClr val="FFFFFF"/>
                          </a:gs>
                        </a:gsLst>
                        <a:lin ang="5400000" scaled="0"/>
                      </a:gradFill>
                      <a:ea typeface="Segoe UI" pitchFamily="34" charset="0"/>
                      <a:cs typeface="Segoe UI" pitchFamily="34" charset="0"/>
                    </a:rPr>
                    <a:t>307f05c5da18</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46"/>
                <p:cNvSpPr/>
                <p:nvPr/>
              </p:nvSpPr>
              <p:spPr>
                <a:xfrm>
                  <a:off x="6458477" y="1103000"/>
                  <a:ext cx="2442332"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51" name="Rectangle 50"/>
              <p:cNvSpPr/>
              <p:nvPr/>
            </p:nvSpPr>
            <p:spPr bwMode="auto">
              <a:xfrm>
                <a:off x="6477853" y="634525"/>
                <a:ext cx="2442333" cy="36576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r/w</a:t>
                </a:r>
              </a:p>
            </p:txBody>
          </p:sp>
        </p:grpSp>
        <p:sp>
          <p:nvSpPr>
            <p:cNvPr id="54" name="Rectangle 53"/>
            <p:cNvSpPr/>
            <p:nvPr/>
          </p:nvSpPr>
          <p:spPr bwMode="auto">
            <a:xfrm>
              <a:off x="6386052" y="358877"/>
              <a:ext cx="2575847" cy="27923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56" name="Straight Arrow Connector 55"/>
          <p:cNvCxnSpPr>
            <a:cxnSpLocks/>
            <a:stCxn id="79" idx="3"/>
            <a:endCxn id="54" idx="1"/>
          </p:cNvCxnSpPr>
          <p:nvPr/>
        </p:nvCxnSpPr>
        <p:spPr>
          <a:xfrm flipV="1">
            <a:off x="4546506" y="1837154"/>
            <a:ext cx="1206265" cy="185165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cxnSpLocks/>
            <a:stCxn id="79" idx="3"/>
            <a:endCxn id="61" idx="1"/>
          </p:cNvCxnSpPr>
          <p:nvPr/>
        </p:nvCxnSpPr>
        <p:spPr>
          <a:xfrm>
            <a:off x="4546506" y="3688813"/>
            <a:ext cx="1139546" cy="157839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2" name="Group 61"/>
          <p:cNvGrpSpPr/>
          <p:nvPr/>
        </p:nvGrpSpPr>
        <p:grpSpPr>
          <a:xfrm>
            <a:off x="5389538" y="3966766"/>
            <a:ext cx="2556313" cy="2600878"/>
            <a:chOff x="5960531" y="4030980"/>
            <a:chExt cx="3204410" cy="2600878"/>
          </a:xfrm>
        </p:grpSpPr>
        <p:sp>
          <p:nvSpPr>
            <p:cNvPr id="40" name="TextBox 39"/>
            <p:cNvSpPr txBox="1"/>
            <p:nvPr/>
          </p:nvSpPr>
          <p:spPr>
            <a:xfrm>
              <a:off x="5960531" y="6115991"/>
              <a:ext cx="3204410" cy="44781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 </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microsoft</a:t>
              </a:r>
              <a:r>
                <a:rPr kumimoji="0" lang="en-US" sz="1100" b="0" i="0" u="none" strike="noStrike" kern="1200" cap="none" spc="0" normalizeH="0" baseline="0" noProof="0" dirty="0">
                  <a:ln>
                    <a:noFill/>
                  </a:ln>
                  <a:solidFill>
                    <a:srgbClr val="505050"/>
                  </a:solidFill>
                  <a:effectLst/>
                  <a:uLnTx/>
                  <a:uFillTx/>
                  <a:latin typeface="Segoe UI"/>
                  <a:ea typeface="+mn-ea"/>
                  <a:cs typeface="+mn-cs"/>
                </a:rPr>
                <a:t>/</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mssql</a:t>
              </a:r>
              <a:r>
                <a:rPr kumimoji="0" lang="en-US" sz="1100" b="0" i="0" u="none" strike="noStrike" kern="1200" cap="none" spc="0" normalizeH="0" baseline="0" noProof="0" dirty="0">
                  <a:ln>
                    <a:noFill/>
                  </a:ln>
                  <a:solidFill>
                    <a:srgbClr val="505050"/>
                  </a:solidFill>
                  <a:effectLst/>
                  <a:uLnTx/>
                  <a:uFillTx/>
                  <a:latin typeface="Segoe UI"/>
                  <a:ea typeface="+mn-ea"/>
                  <a:cs typeface="+mn-cs"/>
                </a:rPr>
                <a:t>-server-windows </a:t>
              </a:r>
            </a:p>
          </p:txBody>
        </p:sp>
        <p:grpSp>
          <p:nvGrpSpPr>
            <p:cNvPr id="23" name="Group 22"/>
            <p:cNvGrpSpPr/>
            <p:nvPr/>
          </p:nvGrpSpPr>
          <p:grpSpPr>
            <a:xfrm>
              <a:off x="6458476" y="4456956"/>
              <a:ext cx="2442333" cy="1724865"/>
              <a:chOff x="5237311" y="4646788"/>
              <a:chExt cx="2442333" cy="1724865"/>
            </a:xfrm>
          </p:grpSpPr>
          <p:sp>
            <p:nvSpPr>
              <p:cNvPr id="39" name="Rectangle 38"/>
              <p:cNvSpPr/>
              <p:nvPr/>
            </p:nvSpPr>
            <p:spPr bwMode="auto">
              <a:xfrm>
                <a:off x="5237311" y="4724400"/>
                <a:ext cx="2442333" cy="1647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p:cNvSpPr txBox="1"/>
              <p:nvPr/>
            </p:nvSpPr>
            <p:spPr>
              <a:xfrm>
                <a:off x="5237311" y="4646788"/>
                <a:ext cx="2442332" cy="544765"/>
              </a:xfrm>
              <a:prstGeom prst="rect">
                <a:avLst/>
              </a:prstGeom>
              <a:noFill/>
            </p:spPr>
            <p:txBody>
              <a:bodyPr wrap="square" lIns="182880" tIns="146304" rIns="182880" bIns="146304" rtlCol="0">
                <a:spAutoFit/>
              </a:bodyPr>
              <a:lstStyle/>
              <a:p>
                <a:pPr lvl="0" algn="ctr">
                  <a:lnSpc>
                    <a:spcPct val="90000"/>
                  </a:lnSpc>
                  <a:spcAft>
                    <a:spcPts val="600"/>
                  </a:spcAft>
                  <a:defRPr/>
                </a:pPr>
                <a:r>
                  <a:rPr lang="en-US" dirty="0">
                    <a:gradFill>
                      <a:gsLst>
                        <a:gs pos="0">
                          <a:srgbClr val="FFFFFF"/>
                        </a:gs>
                        <a:gs pos="100000">
                          <a:srgbClr val="FFFFFF"/>
                        </a:gs>
                      </a:gsLst>
                      <a:lin ang="5400000" scaled="0"/>
                    </a:gradFill>
                    <a:ea typeface="Segoe UI" pitchFamily="34" charset="0"/>
                    <a:cs typeface="Segoe UI" pitchFamily="34" charset="0"/>
                  </a:rPr>
                  <a:t>307f05c5da18</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p:cNvSpPr/>
              <p:nvPr/>
            </p:nvSpPr>
            <p:spPr>
              <a:xfrm>
                <a:off x="5237311" y="5349631"/>
                <a:ext cx="2442332"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52" name="Rectangle 51"/>
            <p:cNvSpPr/>
            <p:nvPr/>
          </p:nvSpPr>
          <p:spPr bwMode="auto">
            <a:xfrm>
              <a:off x="6458475" y="4130002"/>
              <a:ext cx="2442333" cy="365760"/>
            </a:xfrm>
            <a:prstGeom prst="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r/w</a:t>
              </a:r>
            </a:p>
          </p:txBody>
        </p:sp>
        <p:sp>
          <p:nvSpPr>
            <p:cNvPr id="61" name="Rectangle 60"/>
            <p:cNvSpPr/>
            <p:nvPr/>
          </p:nvSpPr>
          <p:spPr bwMode="auto">
            <a:xfrm>
              <a:off x="6332220" y="4030980"/>
              <a:ext cx="2686050" cy="26008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9" name="Rectangle 78"/>
          <p:cNvSpPr/>
          <p:nvPr/>
        </p:nvSpPr>
        <p:spPr bwMode="auto">
          <a:xfrm>
            <a:off x="1582994" y="1258327"/>
            <a:ext cx="2963512" cy="48609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 name="Group 85"/>
          <p:cNvGrpSpPr/>
          <p:nvPr/>
        </p:nvGrpSpPr>
        <p:grpSpPr>
          <a:xfrm>
            <a:off x="9076928" y="440973"/>
            <a:ext cx="3243076" cy="2792362"/>
            <a:chOff x="6082821" y="358877"/>
            <a:chExt cx="3243076" cy="2792362"/>
          </a:xfrm>
        </p:grpSpPr>
        <p:sp>
          <p:nvSpPr>
            <p:cNvPr id="87" name="TextBox 86"/>
            <p:cNvSpPr txBox="1"/>
            <p:nvPr/>
          </p:nvSpPr>
          <p:spPr>
            <a:xfrm>
              <a:off x="6082821" y="2623269"/>
              <a:ext cx="3035864" cy="44781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 mcollier-on.azurecr.io/samples/sql:v1 </a:t>
              </a:r>
              <a:endParaRPr kumimoji="0" lang="en-US" sz="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88" name="Group 87"/>
            <p:cNvGrpSpPr/>
            <p:nvPr/>
          </p:nvGrpSpPr>
          <p:grpSpPr>
            <a:xfrm>
              <a:off x="6477854" y="630285"/>
              <a:ext cx="2442333" cy="2058814"/>
              <a:chOff x="6477854" y="630285"/>
              <a:chExt cx="2442333" cy="2058814"/>
            </a:xfrm>
          </p:grpSpPr>
          <p:grpSp>
            <p:nvGrpSpPr>
              <p:cNvPr id="90" name="Group 89"/>
              <p:cNvGrpSpPr/>
              <p:nvPr/>
            </p:nvGrpSpPr>
            <p:grpSpPr>
              <a:xfrm>
                <a:off x="6477854" y="964234"/>
                <a:ext cx="2442333" cy="1724865"/>
                <a:chOff x="6458477" y="400157"/>
                <a:chExt cx="2442333" cy="1724865"/>
              </a:xfrm>
            </p:grpSpPr>
            <p:sp>
              <p:nvSpPr>
                <p:cNvPr id="92" name="Rectangle 91"/>
                <p:cNvSpPr/>
                <p:nvPr/>
              </p:nvSpPr>
              <p:spPr bwMode="auto">
                <a:xfrm>
                  <a:off x="6458477" y="477769"/>
                  <a:ext cx="2442333" cy="1647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TextBox 92"/>
                <p:cNvSpPr txBox="1"/>
                <p:nvPr/>
              </p:nvSpPr>
              <p:spPr>
                <a:xfrm>
                  <a:off x="6458477" y="400157"/>
                  <a:ext cx="2442332" cy="544765"/>
                </a:xfrm>
                <a:prstGeom prst="rect">
                  <a:avLst/>
                </a:prstGeom>
                <a:noFill/>
              </p:spPr>
              <p:txBody>
                <a:bodyPr wrap="square" lIns="182880" tIns="146304" rIns="182880" bIns="146304" rtlCol="0">
                  <a:spAutoFit/>
                </a:bodyPr>
                <a:lstStyle/>
                <a:p>
                  <a:pPr lvl="0" algn="ctr">
                    <a:lnSpc>
                      <a:spcPct val="90000"/>
                    </a:lnSpc>
                    <a:spcAft>
                      <a:spcPts val="600"/>
                    </a:spcAft>
                    <a:defRPr/>
                  </a:pPr>
                  <a:r>
                    <a:rPr lang="en-US" dirty="0">
                      <a:gradFill>
                        <a:gsLst>
                          <a:gs pos="0">
                            <a:srgbClr val="FFFFFF"/>
                          </a:gs>
                          <a:gs pos="100000">
                            <a:srgbClr val="FFFFFF"/>
                          </a:gs>
                        </a:gsLst>
                        <a:lin ang="5400000" scaled="0"/>
                      </a:gradFill>
                      <a:ea typeface="Segoe UI" pitchFamily="34" charset="0"/>
                      <a:cs typeface="Segoe UI" pitchFamily="34" charset="0"/>
                    </a:rPr>
                    <a:t>307f05c5da18</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94"/>
                <p:cNvSpPr/>
                <p:nvPr/>
              </p:nvSpPr>
              <p:spPr>
                <a:xfrm>
                  <a:off x="6458477" y="1103000"/>
                  <a:ext cx="2442332"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91" name="Rectangle 90"/>
              <p:cNvSpPr/>
              <p:nvPr/>
            </p:nvSpPr>
            <p:spPr bwMode="auto">
              <a:xfrm>
                <a:off x="6500767" y="630285"/>
                <a:ext cx="2419419" cy="37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ADD</a:t>
                </a:r>
              </a:p>
            </p:txBody>
          </p:sp>
        </p:grpSp>
        <p:sp>
          <p:nvSpPr>
            <p:cNvPr id="89" name="Rectangle 88"/>
            <p:cNvSpPr/>
            <p:nvPr/>
          </p:nvSpPr>
          <p:spPr bwMode="auto">
            <a:xfrm>
              <a:off x="6386052" y="358877"/>
              <a:ext cx="2939845" cy="27923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83" name="Straight Arrow Connector 82"/>
          <p:cNvCxnSpPr>
            <a:cxnSpLocks/>
            <a:stCxn id="54" idx="3"/>
            <a:endCxn id="89" idx="1"/>
          </p:cNvCxnSpPr>
          <p:nvPr/>
        </p:nvCxnSpPr>
        <p:spPr>
          <a:xfrm>
            <a:off x="7769309" y="1837154"/>
            <a:ext cx="161085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25" name="TextBox 1024"/>
          <p:cNvSpPr txBox="1"/>
          <p:nvPr/>
        </p:nvSpPr>
        <p:spPr>
          <a:xfrm rot="18327298">
            <a:off x="4313920" y="2201572"/>
            <a:ext cx="1795819"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docker</a:t>
            </a: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 run</a:t>
            </a:r>
          </a:p>
        </p:txBody>
      </p:sp>
      <p:sp>
        <p:nvSpPr>
          <p:cNvPr id="102" name="TextBox 101"/>
          <p:cNvSpPr txBox="1"/>
          <p:nvPr/>
        </p:nvSpPr>
        <p:spPr>
          <a:xfrm rot="3267787">
            <a:off x="4398512" y="4128902"/>
            <a:ext cx="1626633"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docker</a:t>
            </a: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 run</a:t>
            </a:r>
          </a:p>
        </p:txBody>
      </p:sp>
      <p:sp>
        <p:nvSpPr>
          <p:cNvPr id="103" name="TextBox 102"/>
          <p:cNvSpPr txBox="1"/>
          <p:nvPr/>
        </p:nvSpPr>
        <p:spPr>
          <a:xfrm>
            <a:off x="7624390" y="1417734"/>
            <a:ext cx="2061870"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docker</a:t>
            </a: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 commit</a:t>
            </a:r>
          </a:p>
        </p:txBody>
      </p:sp>
      <p:sp>
        <p:nvSpPr>
          <p:cNvPr id="5" name="TextBox 4"/>
          <p:cNvSpPr txBox="1"/>
          <p:nvPr/>
        </p:nvSpPr>
        <p:spPr>
          <a:xfrm>
            <a:off x="-133348" y="6516879"/>
            <a:ext cx="5635255" cy="447815"/>
          </a:xfrm>
          <a:prstGeom prst="rect">
            <a:avLst/>
          </a:prstGeom>
          <a:noFill/>
        </p:spPr>
        <p:txBody>
          <a:bodyPr wrap="square" lIns="182880" tIns="146304" rIns="182880" bIns="146304" rtlCol="0">
            <a:spAutoFit/>
          </a:bodyPr>
          <a:lstStyle/>
          <a:p>
            <a:pPr>
              <a:lnSpc>
                <a:spcPct val="90000"/>
              </a:lnSpc>
              <a:spcAft>
                <a:spcPts val="600"/>
              </a:spcAft>
            </a:pPr>
            <a:r>
              <a:rPr lang="en-US" sz="1050" i="1" dirty="0">
                <a:gradFill>
                  <a:gsLst>
                    <a:gs pos="2917">
                      <a:schemeClr val="tx1"/>
                    </a:gs>
                    <a:gs pos="30000">
                      <a:schemeClr val="tx1"/>
                    </a:gs>
                  </a:gsLst>
                  <a:lin ang="5400000" scaled="0"/>
                </a:gradFill>
              </a:rPr>
              <a:t>Note: Note actual layer ID values from ‘</a:t>
            </a:r>
            <a:r>
              <a:rPr lang="en-US" sz="1050" i="1" dirty="0" err="1">
                <a:gradFill>
                  <a:gsLst>
                    <a:gs pos="2917">
                      <a:schemeClr val="tx1"/>
                    </a:gs>
                    <a:gs pos="30000">
                      <a:schemeClr val="tx1"/>
                    </a:gs>
                  </a:gsLst>
                  <a:lin ang="5400000" scaled="0"/>
                </a:gradFill>
              </a:rPr>
              <a:t>docker</a:t>
            </a:r>
            <a:r>
              <a:rPr lang="en-US" sz="1050" i="1" dirty="0">
                <a:gradFill>
                  <a:gsLst>
                    <a:gs pos="2917">
                      <a:schemeClr val="tx1"/>
                    </a:gs>
                    <a:gs pos="30000">
                      <a:schemeClr val="tx1"/>
                    </a:gs>
                  </a:gsLst>
                  <a:lin ang="5400000" scaled="0"/>
                </a:gradFill>
              </a:rPr>
              <a:t> history </a:t>
            </a:r>
            <a:r>
              <a:rPr lang="en-US" sz="1050" i="1" dirty="0" err="1">
                <a:gradFill>
                  <a:gsLst>
                    <a:gs pos="2917">
                      <a:schemeClr val="tx1"/>
                    </a:gs>
                    <a:gs pos="30000">
                      <a:schemeClr val="tx1"/>
                    </a:gs>
                  </a:gsLst>
                  <a:lin ang="5400000" scaled="0"/>
                </a:gradFill>
              </a:rPr>
              <a:t>microsoft</a:t>
            </a:r>
            <a:r>
              <a:rPr lang="en-US" sz="1050" i="1" dirty="0">
                <a:gradFill>
                  <a:gsLst>
                    <a:gs pos="2917">
                      <a:schemeClr val="tx1"/>
                    </a:gs>
                    <a:gs pos="30000">
                      <a:schemeClr val="tx1"/>
                    </a:gs>
                  </a:gsLst>
                  <a:lin ang="5400000" scaled="0"/>
                </a:gradFill>
              </a:rPr>
              <a:t>/</a:t>
            </a:r>
            <a:r>
              <a:rPr lang="en-US" sz="1050" i="1" dirty="0" err="1">
                <a:gradFill>
                  <a:gsLst>
                    <a:gs pos="2917">
                      <a:schemeClr val="tx1"/>
                    </a:gs>
                    <a:gs pos="30000">
                      <a:schemeClr val="tx1"/>
                    </a:gs>
                  </a:gsLst>
                  <a:lin ang="5400000" scaled="0"/>
                </a:gradFill>
              </a:rPr>
              <a:t>mssql</a:t>
            </a:r>
            <a:r>
              <a:rPr lang="en-US" sz="1050" i="1">
                <a:gradFill>
                  <a:gsLst>
                    <a:gs pos="2917">
                      <a:schemeClr val="tx1"/>
                    </a:gs>
                    <a:gs pos="30000">
                      <a:schemeClr val="tx1"/>
                    </a:gs>
                  </a:gsLst>
                  <a:lin ang="5400000" scaled="0"/>
                </a:gradFill>
              </a:rPr>
              <a:t>-server-windows’</a:t>
            </a:r>
            <a:endParaRPr lang="en-US" sz="1050"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38994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5"/>
                                        </p:tgtEl>
                                        <p:attrNameLst>
                                          <p:attrName>style.visibility</p:attrName>
                                        </p:attrNameLst>
                                      </p:cBhvr>
                                      <p:to>
                                        <p:strVal val="visible"/>
                                      </p:to>
                                    </p:set>
                                    <p:animEffect transition="in" filter="fade">
                                      <p:cBhvr>
                                        <p:cTn id="7" dur="500"/>
                                        <p:tgtEl>
                                          <p:spTgt spid="1025"/>
                                        </p:tgtEl>
                                      </p:cBhvr>
                                    </p:animEffect>
                                  </p:childTnLst>
                                </p:cTn>
                              </p:par>
                              <p:par>
                                <p:cTn id="8" presetID="10" presetClass="entr" presetSubtype="0"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2"/>
                                        </p:tgtEl>
                                        <p:attrNameLst>
                                          <p:attrName>style.visibility</p:attrName>
                                        </p:attrNameLst>
                                      </p:cBhvr>
                                      <p:to>
                                        <p:strVal val="visible"/>
                                      </p:to>
                                    </p:set>
                                    <p:animEffect transition="in" filter="fade">
                                      <p:cBhvr>
                                        <p:cTn id="16" dur="500"/>
                                        <p:tgtEl>
                                          <p:spTgt spid="102"/>
                                        </p:tgtEl>
                                      </p:cBhvr>
                                    </p:animEffect>
                                  </p:childTnLst>
                                </p:cTn>
                              </p:par>
                              <p:par>
                                <p:cTn id="17" presetID="10"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nodeType="with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par>
                                <p:cTn id="28" presetID="10" presetClass="entr" presetSubtype="0" fill="hold" nodeType="withEffect">
                                  <p:stCondLst>
                                    <p:cond delay="0"/>
                                  </p:stCondLst>
                                  <p:childTnLst>
                                    <p:set>
                                      <p:cBhvr>
                                        <p:cTn id="29" dur="1" fill="hold">
                                          <p:stCondLst>
                                            <p:cond delay="0"/>
                                          </p:stCondLst>
                                        </p:cTn>
                                        <p:tgtEl>
                                          <p:spTgt spid="83"/>
                                        </p:tgtEl>
                                        <p:attrNameLst>
                                          <p:attrName>style.visibility</p:attrName>
                                        </p:attrNameLst>
                                      </p:cBhvr>
                                      <p:to>
                                        <p:strVal val="visible"/>
                                      </p:to>
                                    </p:set>
                                    <p:animEffect transition="in" filter="fade">
                                      <p:cBhvr>
                                        <p:cTn id="30" dur="500"/>
                                        <p:tgtEl>
                                          <p:spTgt spid="83"/>
                                        </p:tgtEl>
                                      </p:cBhvr>
                                    </p:animEffect>
                                  </p:childTnLst>
                                </p:cTn>
                              </p:par>
                              <p:par>
                                <p:cTn id="31" presetID="10" presetClass="entr" presetSubtype="0" fill="hold" nodeType="with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fade">
                                      <p:cBhvr>
                                        <p:cTn id="33"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 grpId="0"/>
      <p:bldP spid="102" grpId="0"/>
      <p:bldP spid="10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Compose</a:t>
            </a:r>
          </a:p>
        </p:txBody>
      </p:sp>
      <p:sp>
        <p:nvSpPr>
          <p:cNvPr id="3" name="Text Placeholder 2"/>
          <p:cNvSpPr>
            <a:spLocks noGrp="1"/>
          </p:cNvSpPr>
          <p:nvPr>
            <p:ph type="body" sz="quarter" idx="10"/>
          </p:nvPr>
        </p:nvSpPr>
        <p:spPr>
          <a:xfrm>
            <a:off x="269239" y="1189177"/>
            <a:ext cx="11653523" cy="2055243"/>
          </a:xfrm>
        </p:spPr>
        <p:txBody>
          <a:bodyPr/>
          <a:lstStyle/>
          <a:p>
            <a:r>
              <a:rPr lang="en-US" dirty="0"/>
              <a:t>Define and run multi-container Docker applications</a:t>
            </a:r>
          </a:p>
          <a:p>
            <a:pPr lvl="1"/>
            <a:r>
              <a:rPr lang="en-US" dirty="0"/>
              <a:t>Define app’s environment with a </a:t>
            </a:r>
            <a:r>
              <a:rPr lang="en-US" dirty="0" err="1"/>
              <a:t>Dockerfile</a:t>
            </a:r>
            <a:endParaRPr lang="en-US" dirty="0"/>
          </a:p>
          <a:p>
            <a:pPr lvl="1"/>
            <a:r>
              <a:rPr lang="en-US" dirty="0"/>
              <a:t>Define services to make up the app in </a:t>
            </a:r>
            <a:r>
              <a:rPr lang="en-US" dirty="0" err="1"/>
              <a:t>docker-compose.yml</a:t>
            </a:r>
            <a:endParaRPr lang="en-US" dirty="0"/>
          </a:p>
          <a:p>
            <a:pPr lvl="1"/>
            <a:r>
              <a:rPr lang="en-US" dirty="0"/>
              <a:t>Creates a private network</a:t>
            </a:r>
          </a:p>
          <a:p>
            <a:pPr lvl="1"/>
            <a:r>
              <a:rPr lang="en-US" dirty="0" err="1">
                <a:latin typeface="Consolas" panose="020B0609020204030204" pitchFamily="49" charset="0"/>
              </a:rPr>
              <a:t>docker</a:t>
            </a:r>
            <a:r>
              <a:rPr lang="en-US" dirty="0">
                <a:latin typeface="Consolas" panose="020B0609020204030204" pitchFamily="49" charset="0"/>
              </a:rPr>
              <a:t>-compose up</a:t>
            </a:r>
          </a:p>
        </p:txBody>
      </p:sp>
      <p:sp>
        <p:nvSpPr>
          <p:cNvPr id="5" name="Rectangle: Rounded Corners 4"/>
          <p:cNvSpPr/>
          <p:nvPr/>
        </p:nvSpPr>
        <p:spPr bwMode="auto">
          <a:xfrm>
            <a:off x="6810317" y="2912534"/>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Database</a:t>
            </a:r>
          </a:p>
        </p:txBody>
      </p:sp>
      <p:sp>
        <p:nvSpPr>
          <p:cNvPr id="6" name="Rectangle: Rounded Corners 5"/>
          <p:cNvSpPr/>
          <p:nvPr/>
        </p:nvSpPr>
        <p:spPr bwMode="auto">
          <a:xfrm>
            <a:off x="4369337" y="3323142"/>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Web App</a:t>
            </a:r>
          </a:p>
        </p:txBody>
      </p:sp>
      <p:sp>
        <p:nvSpPr>
          <p:cNvPr id="7" name="Rectangle: Rounded Corners 6"/>
          <p:cNvSpPr/>
          <p:nvPr/>
        </p:nvSpPr>
        <p:spPr bwMode="auto">
          <a:xfrm>
            <a:off x="5232088" y="4635891"/>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Cache</a:t>
            </a:r>
          </a:p>
        </p:txBody>
      </p:sp>
      <p:sp>
        <p:nvSpPr>
          <p:cNvPr id="8" name="Rectangle: Rounded Corners 7"/>
          <p:cNvSpPr/>
          <p:nvPr/>
        </p:nvSpPr>
        <p:spPr bwMode="auto">
          <a:xfrm>
            <a:off x="9258067" y="3323142"/>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Web API</a:t>
            </a:r>
          </a:p>
        </p:txBody>
      </p:sp>
      <p:sp>
        <p:nvSpPr>
          <p:cNvPr id="9" name="Rectangle: Rounded Corners 8"/>
          <p:cNvSpPr/>
          <p:nvPr/>
        </p:nvSpPr>
        <p:spPr bwMode="auto">
          <a:xfrm>
            <a:off x="7977175" y="4635891"/>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Service</a:t>
            </a:r>
          </a:p>
        </p:txBody>
      </p:sp>
      <p:cxnSp>
        <p:nvCxnSpPr>
          <p:cNvPr id="11" name="Straight Arrow Connector 10"/>
          <p:cNvCxnSpPr>
            <a:stCxn id="6" idx="3"/>
            <a:endCxn id="5" idx="1"/>
          </p:cNvCxnSpPr>
          <p:nvPr/>
        </p:nvCxnSpPr>
        <p:spPr>
          <a:xfrm flipV="1">
            <a:off x="6097160" y="3363605"/>
            <a:ext cx="713157"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2"/>
            <a:endCxn id="7" idx="0"/>
          </p:cNvCxnSpPr>
          <p:nvPr/>
        </p:nvCxnSpPr>
        <p:spPr>
          <a:xfrm>
            <a:off x="5233249" y="4225283"/>
            <a:ext cx="862751"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2"/>
            <a:endCxn id="9" idx="0"/>
          </p:cNvCxnSpPr>
          <p:nvPr/>
        </p:nvCxnSpPr>
        <p:spPr>
          <a:xfrm flipH="1">
            <a:off x="8841087" y="4225283"/>
            <a:ext cx="1280892"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1"/>
            <a:endCxn id="5" idx="3"/>
          </p:cNvCxnSpPr>
          <p:nvPr/>
        </p:nvCxnSpPr>
        <p:spPr>
          <a:xfrm flipH="1" flipV="1">
            <a:off x="8538140" y="3363605"/>
            <a:ext cx="719927"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9" idx="0"/>
            <a:endCxn id="5" idx="2"/>
          </p:cNvCxnSpPr>
          <p:nvPr/>
        </p:nvCxnSpPr>
        <p:spPr>
          <a:xfrm flipH="1" flipV="1">
            <a:off x="7674229" y="3814675"/>
            <a:ext cx="1166858" cy="8212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513033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28600"/>
            <a:ext cx="12192000" cy="747713"/>
          </a:xfrm>
        </p:spPr>
        <p:txBody>
          <a:bodyPr>
            <a:normAutofit fontScale="90000"/>
          </a:bodyPr>
          <a:lstStyle/>
          <a:p>
            <a:pPr algn="ctr"/>
            <a:r>
              <a:rPr lang="en-US" dirty="0">
                <a:solidFill>
                  <a:schemeClr val="tx1"/>
                </a:solidFill>
              </a:rPr>
              <a:t>http://aka.ms/FundAzure2e</a:t>
            </a:r>
          </a:p>
        </p:txBody>
      </p:sp>
      <p:pic>
        <p:nvPicPr>
          <p:cNvPr id="1026" name="Picture 2" descr="https://msdnshared.blob.core.windows.net/media/2016/08/9781509302963p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3419" y="921604"/>
            <a:ext cx="4825162" cy="5881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6631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Compose</a:t>
            </a:r>
          </a:p>
        </p:txBody>
      </p:sp>
      <p:sp>
        <p:nvSpPr>
          <p:cNvPr id="3" name="Text Placeholder 2"/>
          <p:cNvSpPr>
            <a:spLocks noGrp="1"/>
          </p:cNvSpPr>
          <p:nvPr>
            <p:ph type="body" sz="quarter" idx="10"/>
          </p:nvPr>
        </p:nvSpPr>
        <p:spPr>
          <a:xfrm>
            <a:off x="269239" y="1189177"/>
            <a:ext cx="11653523" cy="1723357"/>
          </a:xfrm>
        </p:spPr>
        <p:txBody>
          <a:bodyPr/>
          <a:lstStyle/>
          <a:p>
            <a:r>
              <a:rPr lang="en-US" dirty="0"/>
              <a:t>Define and run multi-container Docker applications</a:t>
            </a:r>
          </a:p>
          <a:p>
            <a:pPr lvl="1"/>
            <a:r>
              <a:rPr lang="en-US" dirty="0"/>
              <a:t>Define app’s environment with a </a:t>
            </a:r>
            <a:r>
              <a:rPr lang="en-US" dirty="0" err="1"/>
              <a:t>Dockerfile</a:t>
            </a:r>
            <a:endParaRPr lang="en-US" dirty="0"/>
          </a:p>
          <a:p>
            <a:pPr lvl="1"/>
            <a:r>
              <a:rPr lang="en-US" dirty="0"/>
              <a:t>Define services to make up the app in </a:t>
            </a:r>
            <a:r>
              <a:rPr lang="en-US" dirty="0" err="1"/>
              <a:t>docker-compose.yml</a:t>
            </a:r>
            <a:endParaRPr lang="en-US" dirty="0"/>
          </a:p>
          <a:p>
            <a:pPr lvl="1"/>
            <a:r>
              <a:rPr lang="en-US" dirty="0" err="1">
                <a:latin typeface="Consolas" panose="020B0609020204030204" pitchFamily="49" charset="0"/>
              </a:rPr>
              <a:t>docker</a:t>
            </a:r>
            <a:r>
              <a:rPr lang="en-US" dirty="0">
                <a:latin typeface="Consolas" panose="020B0609020204030204" pitchFamily="49" charset="0"/>
              </a:rPr>
              <a:t>-compose up</a:t>
            </a:r>
          </a:p>
        </p:txBody>
      </p:sp>
      <p:sp>
        <p:nvSpPr>
          <p:cNvPr id="5" name="TextBox 4"/>
          <p:cNvSpPr txBox="1"/>
          <p:nvPr/>
        </p:nvSpPr>
        <p:spPr>
          <a:xfrm>
            <a:off x="369170" y="2815696"/>
            <a:ext cx="6524392" cy="3958007"/>
          </a:xfrm>
          <a:prstGeom prst="rect">
            <a:avLst/>
          </a:prstGeom>
          <a:solidFill>
            <a:schemeClr val="accent6"/>
          </a:solidFill>
        </p:spPr>
        <p:txBody>
          <a:bodyPr wrap="square" lIns="182880" tIns="146304" rIns="182880" bIns="146304" rtlCol="0">
            <a:spAutoFit/>
          </a:bodyPr>
          <a:lstStyle/>
          <a:p>
            <a:r>
              <a:rPr lang="en-US" sz="1400" dirty="0">
                <a:solidFill>
                  <a:schemeClr val="bg1"/>
                </a:solidFill>
                <a:latin typeface="Consolas" panose="020B0609020204030204" pitchFamily="49" charset="0"/>
              </a:rPr>
              <a:t>version: '2.1'</a:t>
            </a:r>
          </a:p>
          <a:p>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services:</a:t>
            </a:r>
          </a:p>
          <a:p>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db</a:t>
            </a:r>
            <a:r>
              <a:rPr lang="en-US" sz="1400" dirty="0">
                <a:solidFill>
                  <a:schemeClr val="bg1"/>
                </a:solidFill>
                <a:latin typeface="Consolas" panose="020B0609020204030204" pitchFamily="49" charset="0"/>
              </a:rPr>
              <a:t>:</a:t>
            </a:r>
          </a:p>
          <a:p>
            <a:r>
              <a:rPr lang="en-US" sz="1400" dirty="0">
                <a:solidFill>
                  <a:schemeClr val="bg1"/>
                </a:solidFill>
                <a:latin typeface="Consolas" panose="020B0609020204030204" pitchFamily="49" charset="0"/>
              </a:rPr>
              <a:t>    build:</a:t>
            </a:r>
          </a:p>
          <a:p>
            <a:r>
              <a:rPr lang="en-US" sz="1400" dirty="0">
                <a:solidFill>
                  <a:schemeClr val="bg1"/>
                </a:solidFill>
                <a:latin typeface="Consolas" panose="020B0609020204030204" pitchFamily="49" charset="0"/>
              </a:rPr>
              <a:t>      context: ./</a:t>
            </a:r>
            <a:r>
              <a:rPr lang="en-US" sz="1400" dirty="0" err="1">
                <a:solidFill>
                  <a:schemeClr val="bg1"/>
                </a:solidFill>
                <a:latin typeface="Consolas" panose="020B0609020204030204" pitchFamily="49" charset="0"/>
              </a:rPr>
              <a:t>db</a:t>
            </a:r>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dockerfile</a:t>
            </a:r>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Dockerfile</a:t>
            </a:r>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ports:</a:t>
            </a:r>
          </a:p>
          <a:p>
            <a:r>
              <a:rPr lang="en-US" sz="1400" dirty="0">
                <a:solidFill>
                  <a:schemeClr val="bg1"/>
                </a:solidFill>
                <a:latin typeface="Consolas" panose="020B0609020204030204" pitchFamily="49" charset="0"/>
              </a:rPr>
              <a:t>       - "1433:1433"</a:t>
            </a:r>
          </a:p>
          <a:p>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web:</a:t>
            </a:r>
          </a:p>
          <a:p>
            <a:r>
              <a:rPr lang="en-US" sz="1400" dirty="0">
                <a:solidFill>
                  <a:schemeClr val="bg1"/>
                </a:solidFill>
                <a:latin typeface="Consolas" panose="020B0609020204030204" pitchFamily="49" charset="0"/>
              </a:rPr>
              <a:t>    image: </a:t>
            </a:r>
            <a:r>
              <a:rPr lang="en-US" sz="1400" dirty="0" err="1">
                <a:solidFill>
                  <a:schemeClr val="bg1"/>
                </a:solidFill>
                <a:latin typeface="Consolas" panose="020B0609020204030204" pitchFamily="49" charset="0"/>
              </a:rPr>
              <a:t>helloworldweb</a:t>
            </a:r>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build:</a:t>
            </a:r>
          </a:p>
          <a:p>
            <a:r>
              <a:rPr lang="en-US" sz="1400" dirty="0">
                <a:solidFill>
                  <a:schemeClr val="bg1"/>
                </a:solidFill>
                <a:latin typeface="Consolas" panose="020B0609020204030204" pitchFamily="49" charset="0"/>
              </a:rPr>
              <a:t>      context: .</a:t>
            </a:r>
          </a:p>
          <a:p>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dockerfile</a:t>
            </a:r>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Dockerfile</a:t>
            </a:r>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depends_on</a:t>
            </a:r>
            <a:r>
              <a:rPr lang="en-US" sz="1400" dirty="0">
                <a:solidFill>
                  <a:schemeClr val="bg1"/>
                </a:solidFill>
                <a:latin typeface="Consolas" panose="020B0609020204030204" pitchFamily="49" charset="0"/>
              </a:rPr>
              <a:t>:</a:t>
            </a:r>
          </a:p>
          <a:p>
            <a:r>
              <a:rPr lang="en-US" sz="1400" dirty="0">
                <a:solidFill>
                  <a:schemeClr val="bg1"/>
                </a:solidFill>
                <a:latin typeface="Consolas" panose="020B0609020204030204" pitchFamily="49" charset="0"/>
              </a:rPr>
              <a:t>      - "</a:t>
            </a:r>
            <a:r>
              <a:rPr lang="en-US" sz="1400" dirty="0" err="1">
                <a:solidFill>
                  <a:schemeClr val="bg1"/>
                </a:solidFill>
                <a:latin typeface="Consolas" panose="020B0609020204030204" pitchFamily="49" charset="0"/>
              </a:rPr>
              <a:t>db</a:t>
            </a:r>
            <a:r>
              <a:rPr lang="en-US" sz="1400" dirty="0">
                <a:solidFill>
                  <a:schemeClr val="bg1"/>
                </a:solidFill>
                <a:latin typeface="Consolas" panose="020B0609020204030204" pitchFamily="49" charset="0"/>
              </a:rPr>
              <a:t>"</a:t>
            </a:r>
            <a:endParaRPr lang="en-US" dirty="0">
              <a:solidFill>
                <a:schemeClr val="bg1"/>
              </a:solidFill>
              <a:latin typeface="Consolas" panose="020B0609020204030204" pitchFamily="49" charset="0"/>
            </a:endParaRPr>
          </a:p>
        </p:txBody>
      </p:sp>
      <p:grpSp>
        <p:nvGrpSpPr>
          <p:cNvPr id="16" name="Group 15"/>
          <p:cNvGrpSpPr/>
          <p:nvPr/>
        </p:nvGrpSpPr>
        <p:grpSpPr>
          <a:xfrm>
            <a:off x="7667281" y="3726711"/>
            <a:ext cx="4255481" cy="2023972"/>
            <a:chOff x="4369337" y="2912534"/>
            <a:chExt cx="6616553" cy="2625498"/>
          </a:xfrm>
        </p:grpSpPr>
        <p:sp>
          <p:nvSpPr>
            <p:cNvPr id="6" name="Rectangle: Rounded Corners 5"/>
            <p:cNvSpPr/>
            <p:nvPr/>
          </p:nvSpPr>
          <p:spPr bwMode="auto">
            <a:xfrm>
              <a:off x="6810317" y="2912534"/>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Database</a:t>
              </a:r>
            </a:p>
          </p:txBody>
        </p:sp>
        <p:sp>
          <p:nvSpPr>
            <p:cNvPr id="7" name="Rectangle: Rounded Corners 6"/>
            <p:cNvSpPr/>
            <p:nvPr/>
          </p:nvSpPr>
          <p:spPr bwMode="auto">
            <a:xfrm>
              <a:off x="4369337" y="3323142"/>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Web App</a:t>
              </a:r>
            </a:p>
          </p:txBody>
        </p:sp>
        <p:sp>
          <p:nvSpPr>
            <p:cNvPr id="8" name="Rectangle: Rounded Corners 7"/>
            <p:cNvSpPr/>
            <p:nvPr/>
          </p:nvSpPr>
          <p:spPr bwMode="auto">
            <a:xfrm>
              <a:off x="5232088" y="4635891"/>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Cache</a:t>
              </a:r>
            </a:p>
          </p:txBody>
        </p:sp>
        <p:sp>
          <p:nvSpPr>
            <p:cNvPr id="9" name="Rectangle: Rounded Corners 8"/>
            <p:cNvSpPr/>
            <p:nvPr/>
          </p:nvSpPr>
          <p:spPr bwMode="auto">
            <a:xfrm>
              <a:off x="9258067" y="3323142"/>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Web API</a:t>
              </a:r>
            </a:p>
          </p:txBody>
        </p:sp>
        <p:sp>
          <p:nvSpPr>
            <p:cNvPr id="10" name="Rectangle: Rounded Corners 9"/>
            <p:cNvSpPr/>
            <p:nvPr/>
          </p:nvSpPr>
          <p:spPr bwMode="auto">
            <a:xfrm>
              <a:off x="7977175" y="4635891"/>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Service</a:t>
              </a:r>
            </a:p>
          </p:txBody>
        </p:sp>
        <p:cxnSp>
          <p:nvCxnSpPr>
            <p:cNvPr id="11" name="Straight Arrow Connector 10"/>
            <p:cNvCxnSpPr>
              <a:stCxn id="7" idx="3"/>
              <a:endCxn id="6" idx="1"/>
            </p:cNvCxnSpPr>
            <p:nvPr/>
          </p:nvCxnSpPr>
          <p:spPr>
            <a:xfrm flipV="1">
              <a:off x="6097160" y="3363605"/>
              <a:ext cx="713157"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2"/>
              <a:endCxn id="8" idx="0"/>
            </p:cNvCxnSpPr>
            <p:nvPr/>
          </p:nvCxnSpPr>
          <p:spPr>
            <a:xfrm>
              <a:off x="5233249" y="4225283"/>
              <a:ext cx="862751"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9" idx="2"/>
              <a:endCxn id="10" idx="0"/>
            </p:cNvCxnSpPr>
            <p:nvPr/>
          </p:nvCxnSpPr>
          <p:spPr>
            <a:xfrm flipH="1">
              <a:off x="8841087" y="4225283"/>
              <a:ext cx="1280892"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9" idx="1"/>
              <a:endCxn id="6" idx="3"/>
            </p:cNvCxnSpPr>
            <p:nvPr/>
          </p:nvCxnSpPr>
          <p:spPr>
            <a:xfrm flipH="1" flipV="1">
              <a:off x="8538140" y="3363605"/>
              <a:ext cx="719927"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 idx="0"/>
              <a:endCxn id="6" idx="2"/>
            </p:cNvCxnSpPr>
            <p:nvPr/>
          </p:nvCxnSpPr>
          <p:spPr>
            <a:xfrm flipH="1" flipV="1">
              <a:off x="7674229" y="3814675"/>
              <a:ext cx="1166858" cy="8212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1017922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on Windows</a:t>
            </a:r>
          </a:p>
        </p:txBody>
      </p:sp>
      <p:sp>
        <p:nvSpPr>
          <p:cNvPr id="5" name="Text Placeholder 4"/>
          <p:cNvSpPr>
            <a:spLocks noGrp="1"/>
          </p:cNvSpPr>
          <p:nvPr>
            <p:ph type="body" sz="quarter" idx="12"/>
          </p:nvPr>
        </p:nvSpPr>
        <p:spPr>
          <a:xfrm>
            <a:off x="269240" y="3877277"/>
            <a:ext cx="8964247" cy="2467855"/>
          </a:xfrm>
        </p:spPr>
        <p:txBody>
          <a:bodyPr/>
          <a:lstStyle/>
          <a:p>
            <a:r>
              <a:rPr lang="en-US" dirty="0"/>
              <a:t>Manage containers</a:t>
            </a:r>
          </a:p>
          <a:p>
            <a:r>
              <a:rPr lang="en-US" dirty="0"/>
              <a:t>.NET Console App -&gt; Windows Container</a:t>
            </a:r>
          </a:p>
          <a:p>
            <a:r>
              <a:rPr lang="en-US" dirty="0"/>
              <a:t>SQL Server in Windows Container</a:t>
            </a:r>
          </a:p>
          <a:p>
            <a:r>
              <a:rPr lang="en-US" dirty="0"/>
              <a:t>ASP.NET Web App -&gt; </a:t>
            </a:r>
            <a:r>
              <a:rPr lang="en-US"/>
              <a:t>Windows Container</a:t>
            </a:r>
            <a:endParaRPr lang="en-US" dirty="0"/>
          </a:p>
          <a:p>
            <a:r>
              <a:rPr lang="en-US" dirty="0"/>
              <a:t>Docker Compose</a:t>
            </a:r>
          </a:p>
        </p:txBody>
      </p:sp>
      <p:pic>
        <p:nvPicPr>
          <p:cNvPr id="6" name="Picture 5"/>
          <p:cNvPicPr>
            <a:picLocks noChangeAspect="1"/>
          </p:cNvPicPr>
          <p:nvPr/>
        </p:nvPicPr>
        <p:blipFill>
          <a:blip r:embed="rId3"/>
          <a:stretch>
            <a:fillRect/>
          </a:stretch>
        </p:blipFill>
        <p:spPr>
          <a:xfrm>
            <a:off x="10199375" y="132682"/>
            <a:ext cx="1794134" cy="6725318"/>
          </a:xfrm>
          <a:prstGeom prst="rect">
            <a:avLst/>
          </a:prstGeom>
        </p:spPr>
      </p:pic>
    </p:spTree>
    <p:extLst>
      <p:ext uri="{BB962C8B-B14F-4D97-AF65-F5344CB8AC3E}">
        <p14:creationId xmlns:p14="http://schemas.microsoft.com/office/powerpoint/2010/main" val="152049981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1201529" y="290403"/>
            <a:ext cx="10459126"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5881" b="1" spc="-100" dirty="0">
                <a:solidFill>
                  <a:srgbClr val="9B4F96"/>
                </a:solidFill>
                <a:latin typeface="Segoe UI Light"/>
              </a:rPr>
              <a:t>Visual Studio Docker Tools</a:t>
            </a:r>
          </a:p>
        </p:txBody>
      </p:sp>
      <p:sp>
        <p:nvSpPr>
          <p:cNvPr id="15" name="Text Placeholder 2"/>
          <p:cNvSpPr txBox="1">
            <a:spLocks/>
          </p:cNvSpPr>
          <p:nvPr/>
        </p:nvSpPr>
        <p:spPr>
          <a:xfrm>
            <a:off x="270893" y="1701298"/>
            <a:ext cx="7168876" cy="2018262"/>
          </a:xfrm>
        </p:spPr>
        <p:txBody>
          <a:bodyP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09381" indent="-609381" defTabSz="914192"/>
            <a:r>
              <a:rPr lang="en-US" sz="3200" dirty="0">
                <a:gradFill>
                  <a:gsLst>
                    <a:gs pos="1250">
                      <a:srgbClr val="505050"/>
                    </a:gs>
                    <a:gs pos="100000">
                      <a:srgbClr val="505050"/>
                    </a:gs>
                  </a:gsLst>
                  <a:lin ang="5400000" scaled="0"/>
                </a:gradFill>
                <a:latin typeface="Segoe UI Light"/>
              </a:rPr>
              <a:t>Run, Debug, Test Web &amp; Console apps in docker containers</a:t>
            </a:r>
          </a:p>
          <a:p>
            <a:pPr marL="761725" lvl="1" indent="-152345" defTabSz="914192"/>
            <a:r>
              <a:rPr lang="en-US" sz="1467" i="1" dirty="0">
                <a:gradFill>
                  <a:gsLst>
                    <a:gs pos="1250">
                      <a:srgbClr val="505050"/>
                    </a:gs>
                    <a:gs pos="100000">
                      <a:srgbClr val="505050"/>
                    </a:gs>
                  </a:gsLst>
                  <a:lin ang="5400000" scaled="0"/>
                </a:gradFill>
                <a:latin typeface="Segoe UI"/>
              </a:rPr>
              <a:t>Linux today, Windows Server &amp; Nano Server coming soon</a:t>
            </a:r>
          </a:p>
          <a:p>
            <a:pPr marL="609381" indent="-609381" defTabSz="914192"/>
            <a:r>
              <a:rPr lang="en-US" sz="3200" dirty="0">
                <a:gradFill>
                  <a:gsLst>
                    <a:gs pos="1250">
                      <a:srgbClr val="505050"/>
                    </a:gs>
                    <a:gs pos="100000">
                      <a:srgbClr val="505050"/>
                    </a:gs>
                  </a:gsLst>
                  <a:lin ang="5400000" scaled="0"/>
                </a:gradFill>
                <a:latin typeface="Segoe UI Light"/>
              </a:rPr>
              <a:t>F5 Debugging</a:t>
            </a:r>
          </a:p>
          <a:p>
            <a:pPr marL="609381" indent="-609381" defTabSz="914192"/>
            <a:r>
              <a:rPr lang="en-US" sz="3200" dirty="0">
                <a:gradFill>
                  <a:gsLst>
                    <a:gs pos="1250">
                      <a:srgbClr val="505050"/>
                    </a:gs>
                    <a:gs pos="100000">
                      <a:srgbClr val="505050"/>
                    </a:gs>
                  </a:gsLst>
                  <a:lin ang="5400000" scaled="0"/>
                </a:gradFill>
                <a:latin typeface="Segoe UI Light"/>
              </a:rPr>
              <a:t>Edit &amp; Refresh of code</a:t>
            </a:r>
          </a:p>
          <a:p>
            <a:pPr marL="609381" indent="-609381" defTabSz="914192"/>
            <a:r>
              <a:rPr lang="en-US" sz="3200" dirty="0">
                <a:gradFill>
                  <a:gsLst>
                    <a:gs pos="1250">
                      <a:srgbClr val="505050"/>
                    </a:gs>
                    <a:gs pos="100000">
                      <a:srgbClr val="505050"/>
                    </a:gs>
                  </a:gsLst>
                  <a:lin ang="5400000" scaled="0"/>
                </a:gradFill>
                <a:latin typeface="Segoe UI Light"/>
              </a:rPr>
              <a:t>Scaffolds docker assets</a:t>
            </a:r>
          </a:p>
          <a:p>
            <a:pPr marL="761725" lvl="1" indent="-224286" defTabSz="914192">
              <a:tabLst>
                <a:tab pos="1218762" algn="l"/>
              </a:tabLst>
            </a:pPr>
            <a:r>
              <a:rPr lang="en-US" sz="1866" dirty="0">
                <a:gradFill>
                  <a:gsLst>
                    <a:gs pos="1250">
                      <a:srgbClr val="505050"/>
                    </a:gs>
                    <a:gs pos="100000">
                      <a:srgbClr val="505050"/>
                    </a:gs>
                  </a:gsLst>
                  <a:lin ang="5400000" scaled="0"/>
                </a:gradFill>
                <a:latin typeface="Segoe UI"/>
              </a:rPr>
              <a:t>Dockerfile, docker-</a:t>
            </a:r>
            <a:r>
              <a:rPr lang="en-US" sz="1866" dirty="0" err="1">
                <a:gradFill>
                  <a:gsLst>
                    <a:gs pos="1250">
                      <a:srgbClr val="505050"/>
                    </a:gs>
                    <a:gs pos="100000">
                      <a:srgbClr val="505050"/>
                    </a:gs>
                  </a:gsLst>
                  <a:lin ang="5400000" scaled="0"/>
                </a:gradFill>
                <a:latin typeface="Segoe UI"/>
              </a:rPr>
              <a:t>compose.yml</a:t>
            </a:r>
            <a:endParaRPr lang="en-US" sz="1866" dirty="0">
              <a:gradFill>
                <a:gsLst>
                  <a:gs pos="1250">
                    <a:srgbClr val="505050"/>
                  </a:gs>
                  <a:gs pos="100000">
                    <a:srgbClr val="505050"/>
                  </a:gs>
                </a:gsLst>
                <a:lin ang="5400000" scaled="0"/>
              </a:gradFill>
              <a:latin typeface="Segoe UI"/>
            </a:endParaRPr>
          </a:p>
        </p:txBody>
      </p:sp>
      <p:grpSp>
        <p:nvGrpSpPr>
          <p:cNvPr id="16" name="Group 15"/>
          <p:cNvGrpSpPr/>
          <p:nvPr/>
        </p:nvGrpSpPr>
        <p:grpSpPr>
          <a:xfrm rot="446270">
            <a:off x="8637960" y="4892876"/>
            <a:ext cx="2944088" cy="1405832"/>
            <a:chOff x="3779912" y="3698066"/>
            <a:chExt cx="2495238" cy="1152376"/>
          </a:xfrm>
        </p:grpSpPr>
        <p:pic>
          <p:nvPicPr>
            <p:cNvPr id="17" name="Picture 1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79912" y="3931627"/>
              <a:ext cx="2495238" cy="918815"/>
            </a:xfrm>
            <a:prstGeom prst="rect">
              <a:avLst/>
            </a:prstGeom>
            <a:ln>
              <a:noFill/>
            </a:ln>
            <a:effectLst>
              <a:outerShdw blurRad="292100" dist="139700" dir="2700000" algn="tl" rotWithShape="0">
                <a:srgbClr val="333333">
                  <a:alpha val="65000"/>
                </a:srgbClr>
              </a:outerShdw>
            </a:effectLst>
          </p:spPr>
        </p:pic>
        <p:pic>
          <p:nvPicPr>
            <p:cNvPr id="18" name="Picture 1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484674" y="3698066"/>
              <a:ext cx="790476" cy="257143"/>
            </a:xfrm>
            <a:prstGeom prst="rect">
              <a:avLst/>
            </a:prstGeom>
            <a:ln>
              <a:noFill/>
            </a:ln>
            <a:effectLst>
              <a:outerShdw blurRad="292100" dist="139700" dir="2700000" algn="tl" rotWithShape="0">
                <a:srgbClr val="333333">
                  <a:alpha val="65000"/>
                </a:srgbClr>
              </a:outerShdw>
            </a:effectLst>
          </p:spPr>
        </p:pic>
      </p:grpSp>
      <p:sp>
        <p:nvSpPr>
          <p:cNvPr id="19" name="TextBox 18"/>
          <p:cNvSpPr txBox="1"/>
          <p:nvPr/>
        </p:nvSpPr>
        <p:spPr>
          <a:xfrm>
            <a:off x="0" y="6371554"/>
            <a:ext cx="11831444" cy="461665"/>
          </a:xfrm>
          <a:prstGeom prst="rect">
            <a:avLst/>
          </a:prstGeom>
          <a:noFill/>
        </p:spPr>
        <p:txBody>
          <a:bodyPr wrap="square" rtlCol="0">
            <a:spAutoFit/>
          </a:bodyPr>
          <a:lstStyle/>
          <a:p>
            <a:pPr algn="ctr" defTabSz="896214"/>
            <a:r>
              <a:rPr lang="en-US" sz="2400" kern="0" dirty="0">
                <a:solidFill>
                  <a:sysClr val="windowText" lastClr="000000"/>
                </a:solidFill>
                <a:latin typeface="Segoe UI"/>
                <a:hlinkClick r:id="rId5"/>
              </a:rPr>
              <a:t>aka.ms/</a:t>
            </a:r>
            <a:r>
              <a:rPr lang="en-US" sz="2400" kern="0" dirty="0" err="1">
                <a:solidFill>
                  <a:sysClr val="windowText" lastClr="000000"/>
                </a:solidFill>
                <a:latin typeface="Segoe UI"/>
                <a:hlinkClick r:id="rId5"/>
              </a:rPr>
              <a:t>DockerToolsForVS</a:t>
            </a:r>
            <a:r>
              <a:rPr lang="en-US" sz="2400" kern="0" dirty="0">
                <a:solidFill>
                  <a:sysClr val="windowText" lastClr="000000"/>
                </a:solidFill>
                <a:latin typeface="Segoe UI"/>
              </a:rPr>
              <a:t> | </a:t>
            </a:r>
            <a:r>
              <a:rPr lang="en-US" sz="2400" u="sng" kern="0" dirty="0">
                <a:solidFill>
                  <a:schemeClr val="tx2"/>
                </a:solidFill>
                <a:latin typeface="Segoe UI"/>
              </a:rPr>
              <a:t>aka.ms/</a:t>
            </a:r>
            <a:r>
              <a:rPr lang="en-US" sz="2400" u="sng" kern="0" dirty="0" err="1">
                <a:solidFill>
                  <a:schemeClr val="tx2"/>
                </a:solidFill>
                <a:latin typeface="Segoe UI"/>
              </a:rPr>
              <a:t>DockerToolsForVSCode</a:t>
            </a:r>
            <a:endParaRPr lang="en-US" sz="2400" u="sng" kern="0" dirty="0">
              <a:solidFill>
                <a:schemeClr val="tx2"/>
              </a:solidFill>
              <a:latin typeface="Segoe UI"/>
            </a:endParaRPr>
          </a:p>
        </p:txBody>
      </p:sp>
      <p:pic>
        <p:nvPicPr>
          <p:cNvPr id="21" name="Picture 20"/>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544061" y="5077900"/>
            <a:ext cx="2895708" cy="1070856"/>
          </a:xfrm>
          <a:prstGeom prst="rect">
            <a:avLst/>
          </a:prstGeom>
          <a:ln>
            <a:noFill/>
          </a:ln>
          <a:effectLst>
            <a:outerShdw blurRad="292100" dist="139700" dir="2700000" algn="tl" rotWithShape="0">
              <a:srgbClr val="333333">
                <a:alpha val="65000"/>
              </a:srgbClr>
            </a:outerShdw>
          </a:effectLst>
        </p:spPr>
      </p:pic>
      <p:pic>
        <p:nvPicPr>
          <p:cNvPr id="22" name="Picture 21"/>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rot="21288654">
            <a:off x="441112" y="5055219"/>
            <a:ext cx="2610161" cy="1231405"/>
          </a:xfrm>
          <a:prstGeom prst="rect">
            <a:avLst/>
          </a:prstGeom>
          <a:ln>
            <a:noFill/>
          </a:ln>
          <a:effectLst>
            <a:outerShdw blurRad="292100" dist="139700" dir="2700000" algn="tl" rotWithShape="0">
              <a:srgbClr val="333333">
                <a:alpha val="65000"/>
              </a:srgbClr>
            </a:outerShdw>
          </a:effectLst>
        </p:spPr>
      </p:pic>
      <p:pic>
        <p:nvPicPr>
          <p:cNvPr id="23" name="Picture 4" descr="https://zapier.cachefly.net/storage/services/59152a3a91bfe0ddd2fc9b978448593a.128x128.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9704" t="22115" r="21627" b="23287"/>
          <a:stretch/>
        </p:blipFill>
        <p:spPr bwMode="auto">
          <a:xfrm>
            <a:off x="233251" y="290402"/>
            <a:ext cx="970161" cy="90286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9"/>
          <a:stretch>
            <a:fillRect/>
          </a:stretch>
        </p:blipFill>
        <p:spPr>
          <a:xfrm>
            <a:off x="6732902" y="1328916"/>
            <a:ext cx="5279689" cy="34911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4096555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Private Image Repositories</a:t>
            </a:r>
            <a:endParaRPr lang="en-US" dirty="0"/>
          </a:p>
        </p:txBody>
      </p:sp>
      <p:sp>
        <p:nvSpPr>
          <p:cNvPr id="7" name="Text Placeholder 6"/>
          <p:cNvSpPr>
            <a:spLocks noGrp="1"/>
          </p:cNvSpPr>
          <p:nvPr>
            <p:ph type="body" sz="quarter" idx="10"/>
          </p:nvPr>
        </p:nvSpPr>
        <p:spPr>
          <a:xfrm>
            <a:off x="269240" y="1189177"/>
            <a:ext cx="8043826" cy="5313570"/>
          </a:xfrm>
        </p:spPr>
        <p:txBody>
          <a:bodyPr/>
          <a:lstStyle/>
          <a:p>
            <a:r>
              <a:rPr lang="en-US" dirty="0"/>
              <a:t>hub.docker.com</a:t>
            </a:r>
          </a:p>
          <a:p>
            <a:pPr lvl="1"/>
            <a:r>
              <a:rPr lang="en-US" dirty="0"/>
              <a:t>Allows you to create public or private organizational repositories</a:t>
            </a:r>
          </a:p>
          <a:p>
            <a:pPr lvl="1"/>
            <a:endParaRPr lang="en-US" dirty="0"/>
          </a:p>
          <a:p>
            <a:r>
              <a:rPr lang="en-US" dirty="0"/>
              <a:t>Host your own</a:t>
            </a:r>
          </a:p>
          <a:p>
            <a:pPr lvl="1"/>
            <a:r>
              <a:rPr lang="en-US" dirty="0"/>
              <a:t>Requires Linux</a:t>
            </a:r>
          </a:p>
          <a:p>
            <a:pPr lvl="1"/>
            <a:r>
              <a:rPr lang="en-US" dirty="0">
                <a:hlinkClick r:id="rId3"/>
              </a:rPr>
              <a:t>https://docs.microsoft.com/en-us/azure/virtual-machines/virtual-machines-linux-docker-registry-in-blob-storage</a:t>
            </a:r>
            <a:r>
              <a:rPr lang="en-US" dirty="0"/>
              <a:t> </a:t>
            </a:r>
          </a:p>
          <a:p>
            <a:pPr lvl="1"/>
            <a:endParaRPr lang="en-US" dirty="0"/>
          </a:p>
          <a:p>
            <a:r>
              <a:rPr lang="en-US" dirty="0"/>
              <a:t>Azure Container Registry</a:t>
            </a:r>
          </a:p>
          <a:p>
            <a:pPr lvl="1"/>
            <a:endParaRPr lang="en-US" dirty="0"/>
          </a:p>
          <a:p>
            <a:r>
              <a:rPr lang="en-US" dirty="0"/>
              <a:t>Avoid custom base images</a:t>
            </a:r>
          </a:p>
          <a:p>
            <a:pPr lvl="1"/>
            <a:r>
              <a:rPr lang="en-US" dirty="0"/>
              <a:t>Creates problems with sharing images (missing underlying layers)</a:t>
            </a:r>
          </a:p>
        </p:txBody>
      </p:sp>
      <p:pic>
        <p:nvPicPr>
          <p:cNvPr id="3" name="Picture 2"/>
          <p:cNvPicPr>
            <a:picLocks noChangeAspect="1"/>
          </p:cNvPicPr>
          <p:nvPr/>
        </p:nvPicPr>
        <p:blipFill>
          <a:blip r:embed="rId4"/>
          <a:stretch>
            <a:fillRect/>
          </a:stretch>
        </p:blipFill>
        <p:spPr>
          <a:xfrm>
            <a:off x="8313065" y="487"/>
            <a:ext cx="3908505" cy="6857027"/>
          </a:xfrm>
          <a:prstGeom prst="rect">
            <a:avLst/>
          </a:prstGeom>
        </p:spPr>
      </p:pic>
    </p:spTree>
    <p:extLst>
      <p:ext uri="{BB962C8B-B14F-4D97-AF65-F5344CB8AC3E}">
        <p14:creationId xmlns:p14="http://schemas.microsoft.com/office/powerpoint/2010/main" val="323597354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Orchestrations – multiple hosts</a:t>
            </a:r>
          </a:p>
        </p:txBody>
      </p:sp>
      <p:grpSp>
        <p:nvGrpSpPr>
          <p:cNvPr id="11" name="Group 10"/>
          <p:cNvGrpSpPr/>
          <p:nvPr/>
        </p:nvGrpSpPr>
        <p:grpSpPr>
          <a:xfrm>
            <a:off x="781442" y="3809674"/>
            <a:ext cx="3402279" cy="2427404"/>
            <a:chOff x="4541837" y="3930529"/>
            <a:chExt cx="3470502" cy="2476079"/>
          </a:xfrm>
        </p:grpSpPr>
        <p:pic>
          <p:nvPicPr>
            <p:cNvPr id="1026" name="Picture 2" descr="Image result for kuberne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587" y="3930529"/>
              <a:ext cx="2667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541837" y="5883388"/>
              <a:ext cx="3470502"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505050"/>
                  </a:solidFill>
                  <a:effectLst/>
                  <a:uLnTx/>
                  <a:uFillTx/>
                  <a:latin typeface="Segoe UI"/>
                  <a:ea typeface="+mn-ea"/>
                  <a:cs typeface="+mn-cs"/>
                  <a:hlinkClick r:id="rId4"/>
                </a:rPr>
                <a:t>http://kubernetes.io/</a:t>
              </a:r>
              <a:endParaRPr kumimoji="0" lang="en-US" sz="274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2" name="Group 11"/>
          <p:cNvGrpSpPr/>
          <p:nvPr/>
        </p:nvGrpSpPr>
        <p:grpSpPr>
          <a:xfrm>
            <a:off x="632038" y="1412044"/>
            <a:ext cx="4095683" cy="1962429"/>
            <a:chOff x="1550312" y="1676546"/>
            <a:chExt cx="4177810" cy="2001780"/>
          </a:xfrm>
        </p:grpSpPr>
        <p:pic>
          <p:nvPicPr>
            <p:cNvPr id="7" name="Picture 6"/>
            <p:cNvPicPr>
              <a:picLocks noChangeAspect="1"/>
            </p:cNvPicPr>
            <p:nvPr/>
          </p:nvPicPr>
          <p:blipFill>
            <a:blip r:embed="rId5"/>
            <a:stretch>
              <a:fillRect/>
            </a:stretch>
          </p:blipFill>
          <p:spPr>
            <a:xfrm>
              <a:off x="1570037" y="1676546"/>
              <a:ext cx="3364706" cy="1371600"/>
            </a:xfrm>
            <a:prstGeom prst="rect">
              <a:avLst/>
            </a:prstGeom>
          </p:spPr>
        </p:pic>
        <p:sp>
          <p:nvSpPr>
            <p:cNvPr id="9" name="Rectangle 8"/>
            <p:cNvSpPr/>
            <p:nvPr/>
          </p:nvSpPr>
          <p:spPr>
            <a:xfrm>
              <a:off x="1550312" y="3155106"/>
              <a:ext cx="4177810"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505050"/>
                  </a:solidFill>
                  <a:effectLst/>
                  <a:uLnTx/>
                  <a:uFillTx/>
                  <a:latin typeface="Segoe UI"/>
                  <a:ea typeface="+mn-ea"/>
                  <a:cs typeface="+mn-cs"/>
                  <a:hlinkClick r:id="rId6"/>
                </a:rPr>
                <a:t>https://mesosphere.com/</a:t>
              </a:r>
              <a:endParaRPr kumimoji="0" lang="en-US" sz="274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3" name="Group 12"/>
          <p:cNvGrpSpPr/>
          <p:nvPr/>
        </p:nvGrpSpPr>
        <p:grpSpPr>
          <a:xfrm>
            <a:off x="4560354" y="1189176"/>
            <a:ext cx="7758578" cy="2760750"/>
            <a:chOff x="6751637" y="551965"/>
            <a:chExt cx="7914154" cy="2816109"/>
          </a:xfrm>
        </p:grpSpPr>
        <p:pic>
          <p:nvPicPr>
            <p:cNvPr id="5" name="Picture 4"/>
            <p:cNvPicPr>
              <a:picLocks noChangeAspect="1"/>
            </p:cNvPicPr>
            <p:nvPr/>
          </p:nvPicPr>
          <p:blipFill>
            <a:blip r:embed="rId7"/>
            <a:stretch>
              <a:fillRect/>
            </a:stretch>
          </p:blipFill>
          <p:spPr>
            <a:xfrm>
              <a:off x="9060889" y="551965"/>
              <a:ext cx="3295650" cy="2197100"/>
            </a:xfrm>
            <a:prstGeom prst="rect">
              <a:avLst/>
            </a:prstGeom>
          </p:spPr>
        </p:pic>
        <p:sp>
          <p:nvSpPr>
            <p:cNvPr id="10" name="Rectangle 9"/>
            <p:cNvSpPr/>
            <p:nvPr/>
          </p:nvSpPr>
          <p:spPr>
            <a:xfrm>
              <a:off x="6751637" y="2844854"/>
              <a:ext cx="7914154"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505050"/>
                  </a:solidFill>
                  <a:effectLst/>
                  <a:uLnTx/>
                  <a:uFillTx/>
                  <a:latin typeface="Segoe UI"/>
                  <a:ea typeface="+mn-ea"/>
                  <a:cs typeface="+mn-cs"/>
                  <a:hlinkClick r:id="rId8"/>
                </a:rPr>
                <a:t>https://www.docker.com/products/docker-swarm</a:t>
              </a:r>
              <a:endParaRPr kumimoji="0" lang="en-US" sz="2745" b="0" i="0" u="none" strike="noStrike" kern="1200" cap="none" spc="0" normalizeH="0" baseline="0" noProof="0" dirty="0">
                <a:ln>
                  <a:noFill/>
                </a:ln>
                <a:solidFill>
                  <a:srgbClr val="505050"/>
                </a:solidFill>
                <a:effectLst/>
                <a:uLnTx/>
                <a:uFillTx/>
                <a:latin typeface="Segoe UI"/>
                <a:ea typeface="+mn-ea"/>
                <a:cs typeface="+mn-cs"/>
              </a:endParaRPr>
            </a:p>
          </p:txBody>
        </p:sp>
      </p:gr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29970" y="4097742"/>
            <a:ext cx="2099999" cy="2099999"/>
          </a:xfrm>
          <a:prstGeom prst="rect">
            <a:avLst/>
          </a:prstGeom>
        </p:spPr>
      </p:pic>
      <p:sp>
        <p:nvSpPr>
          <p:cNvPr id="4" name="TextBox 3"/>
          <p:cNvSpPr txBox="1"/>
          <p:nvPr/>
        </p:nvSpPr>
        <p:spPr>
          <a:xfrm>
            <a:off x="4434860" y="6050737"/>
            <a:ext cx="749022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hlinkClick r:id="rId10"/>
              </a:rPr>
              <a:t>https://blogs.msdn.microsoft.com/azureservicefabric</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230262540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Container Service</a:t>
            </a:r>
          </a:p>
        </p:txBody>
      </p:sp>
      <p:sp>
        <p:nvSpPr>
          <p:cNvPr id="3" name="Text Placeholder 2"/>
          <p:cNvSpPr>
            <a:spLocks noGrp="1"/>
          </p:cNvSpPr>
          <p:nvPr>
            <p:ph type="body" sz="quarter" idx="4294967295"/>
          </p:nvPr>
        </p:nvSpPr>
        <p:spPr>
          <a:xfrm>
            <a:off x="30192" y="6458326"/>
            <a:ext cx="11653523" cy="1206128"/>
          </a:xfrm>
        </p:spPr>
        <p:txBody>
          <a:bodyPr>
            <a:normAutofit/>
          </a:bodyPr>
          <a:lstStyle/>
          <a:p>
            <a:pPr marL="0" indent="0">
              <a:buNone/>
            </a:pPr>
            <a:r>
              <a:rPr lang="en-US" sz="1568" dirty="0"/>
              <a:t>https://azure.microsoft.com/en-us/blog/windows-server-containers-using-docker-swarm-on-azure-container-service-private-preview/</a:t>
            </a:r>
          </a:p>
        </p:txBody>
      </p:sp>
      <p:sp>
        <p:nvSpPr>
          <p:cNvPr id="5" name="Rectangle 4"/>
          <p:cNvSpPr/>
          <p:nvPr/>
        </p:nvSpPr>
        <p:spPr>
          <a:xfrm>
            <a:off x="493345" y="939760"/>
            <a:ext cx="11504118" cy="5521592"/>
          </a:xfrm>
          <a:prstGeom prst="rect">
            <a:avLst/>
          </a:prstGeom>
        </p:spPr>
        <p:txBody>
          <a:bodyPr wrap="square">
            <a:spAutoFit/>
          </a:bodyPr>
          <a:lstStyle/>
          <a:p>
            <a:pPr defTabSz="914367"/>
            <a:r>
              <a:rPr lang="en-US" sz="2353" b="1" dirty="0">
                <a:solidFill>
                  <a:srgbClr val="505050"/>
                </a:solidFill>
                <a:latin typeface="Segoe UI Condensed"/>
              </a:rPr>
              <a:t>We are excited to announce a limited preview of Azure Container Service for Windows Server containers. </a:t>
            </a:r>
            <a:r>
              <a:rPr lang="en-US" sz="2353" dirty="0">
                <a:solidFill>
                  <a:srgbClr val="505050"/>
                </a:solidFill>
                <a:latin typeface="Segoe UI Condensed"/>
              </a:rPr>
              <a:t>To join the preview, please register </a:t>
            </a:r>
            <a:r>
              <a:rPr lang="en-US" sz="2353" dirty="0">
                <a:solidFill>
                  <a:srgbClr val="00ABEC"/>
                </a:solidFill>
                <a:latin typeface="Segoe UI Condensed"/>
                <a:hlinkClick r:id="rId3"/>
              </a:rPr>
              <a:t>here</a:t>
            </a:r>
            <a:r>
              <a:rPr lang="en-US" sz="2353" dirty="0">
                <a:solidFill>
                  <a:srgbClr val="505050"/>
                </a:solidFill>
                <a:latin typeface="Segoe UI Condensed"/>
              </a:rPr>
              <a:t>. We look forward to receiving your feedback!</a:t>
            </a:r>
          </a:p>
          <a:p>
            <a:pPr defTabSz="914367"/>
            <a:endParaRPr lang="en-US" sz="2353" dirty="0">
              <a:solidFill>
                <a:srgbClr val="505050"/>
              </a:solidFill>
              <a:latin typeface="Segoe UI Condensed"/>
            </a:endParaRPr>
          </a:p>
          <a:p>
            <a:pPr defTabSz="914367"/>
            <a:r>
              <a:rPr lang="en-US" sz="2353" dirty="0">
                <a:solidFill>
                  <a:srgbClr val="505050"/>
                </a:solidFill>
                <a:latin typeface="Segoe UI Condensed"/>
              </a:rPr>
              <a:t>Azure Container Service is designed for enterprises, ISVs and startups looking to put containers into production, quickly and simply. It combines Azure’s infrastructure with a choice of open source container orchestration technology: DC/OS or Docker Swarm. To provision your container service, you simply select the VM cluster size, DC/OS or Swarm, and the Azure region, and the container service handles everything else. This preview of Windows Server containers under the Azure Container Service currently only supports Docker Swarm as the orchestrator.</a:t>
            </a:r>
          </a:p>
          <a:p>
            <a:pPr defTabSz="914367"/>
            <a:endParaRPr lang="en-US" sz="2353" dirty="0">
              <a:solidFill>
                <a:srgbClr val="505050"/>
              </a:solidFill>
              <a:latin typeface="Segoe UI Condensed"/>
            </a:endParaRPr>
          </a:p>
          <a:p>
            <a:pPr defTabSz="914367"/>
            <a:r>
              <a:rPr lang="en-US" sz="2353" dirty="0">
                <a:solidFill>
                  <a:srgbClr val="505050"/>
                </a:solidFill>
                <a:latin typeface="Segoe UI Condensed"/>
              </a:rPr>
              <a:t>Azure is founded on maximum choice for all developers and ITPros. With this preview, we’re opening the Azure Container Service to Windows Server developers for the first time.</a:t>
            </a:r>
          </a:p>
        </p:txBody>
      </p:sp>
      <p:pic>
        <p:nvPicPr>
          <p:cNvPr id="4" name="Picture 3"/>
          <p:cNvPicPr>
            <a:picLocks noChangeAspect="1"/>
          </p:cNvPicPr>
          <p:nvPr/>
        </p:nvPicPr>
        <p:blipFill>
          <a:blip r:embed="rId4"/>
          <a:stretch>
            <a:fillRect/>
          </a:stretch>
        </p:blipFill>
        <p:spPr>
          <a:xfrm>
            <a:off x="-29570" y="-7296"/>
            <a:ext cx="13147566" cy="7395506"/>
          </a:xfrm>
          <a:prstGeom prst="rect">
            <a:avLst/>
          </a:prstGeom>
        </p:spPr>
      </p:pic>
    </p:spTree>
    <p:extLst>
      <p:ext uri="{BB962C8B-B14F-4D97-AF65-F5344CB8AC3E}">
        <p14:creationId xmlns:p14="http://schemas.microsoft.com/office/powerpoint/2010/main" val="1769345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Dev/Test in “The Cloud”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426" y="4821625"/>
            <a:ext cx="1267759" cy="126775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4160" y="5968515"/>
            <a:ext cx="678051" cy="67805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950" y="5997888"/>
            <a:ext cx="648678" cy="64867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483" y="2078192"/>
            <a:ext cx="780290" cy="78029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7903" y="2078192"/>
            <a:ext cx="780290" cy="78029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98847" y="4402320"/>
            <a:ext cx="1311938" cy="1311938"/>
          </a:xfrm>
          <a:prstGeom prst="rect">
            <a:avLst/>
          </a:prstGeom>
        </p:spPr>
      </p:pic>
      <p:sp>
        <p:nvSpPr>
          <p:cNvPr id="12" name="Rectangle 11"/>
          <p:cNvSpPr/>
          <p:nvPr/>
        </p:nvSpPr>
        <p:spPr bwMode="auto">
          <a:xfrm>
            <a:off x="5272251" y="2125564"/>
            <a:ext cx="1981200" cy="4361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Docker Hub</a:t>
            </a:r>
          </a:p>
        </p:txBody>
      </p:sp>
      <p:sp>
        <p:nvSpPr>
          <p:cNvPr id="13" name="Rectangle 12"/>
          <p:cNvSpPr/>
          <p:nvPr/>
        </p:nvSpPr>
        <p:spPr bwMode="auto">
          <a:xfrm>
            <a:off x="4409090" y="2676342"/>
            <a:ext cx="3707523" cy="4361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Azure Container Registry</a:t>
            </a:r>
          </a:p>
        </p:txBody>
      </p:sp>
      <p:cxnSp>
        <p:nvCxnSpPr>
          <p:cNvPr id="15" name="Straight Arrow Connector 14"/>
          <p:cNvCxnSpPr>
            <a:stCxn id="4" idx="0"/>
          </p:cNvCxnSpPr>
          <p:nvPr/>
        </p:nvCxnSpPr>
        <p:spPr>
          <a:xfrm flipH="1" flipV="1">
            <a:off x="1399305" y="2927513"/>
            <a:ext cx="1" cy="189411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2659117" y="2459421"/>
            <a:ext cx="2301766" cy="105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372304" y="5579882"/>
            <a:ext cx="366285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Azure Container Service</a:t>
            </a:r>
          </a:p>
        </p:txBody>
      </p:sp>
      <p:cxnSp>
        <p:nvCxnSpPr>
          <p:cNvPr id="21" name="Straight Arrow Connector 20"/>
          <p:cNvCxnSpPr>
            <a:cxnSpLocks/>
            <a:endCxn id="11" idx="0"/>
          </p:cNvCxnSpPr>
          <p:nvPr/>
        </p:nvCxnSpPr>
        <p:spPr>
          <a:xfrm>
            <a:off x="6254816" y="3159671"/>
            <a:ext cx="0" cy="124264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16393" y="1546544"/>
            <a:ext cx="1311938" cy="1311938"/>
          </a:xfrm>
          <a:prstGeom prst="rect">
            <a:avLst/>
          </a:prstGeom>
        </p:spPr>
      </p:pic>
      <p:sp>
        <p:nvSpPr>
          <p:cNvPr id="29" name="TextBox 28"/>
          <p:cNvSpPr txBox="1"/>
          <p:nvPr/>
        </p:nvSpPr>
        <p:spPr>
          <a:xfrm>
            <a:off x="8589850" y="2724106"/>
            <a:ext cx="366285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Azure Container Service</a:t>
            </a:r>
          </a:p>
        </p:txBody>
      </p:sp>
      <p:cxnSp>
        <p:nvCxnSpPr>
          <p:cNvPr id="31" name="Straight Arrow Connector 30"/>
          <p:cNvCxnSpPr/>
          <p:nvPr/>
        </p:nvCxnSpPr>
        <p:spPr>
          <a:xfrm flipV="1">
            <a:off x="8177048" y="2459421"/>
            <a:ext cx="1403402" cy="89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1166" y="1415813"/>
            <a:ext cx="380483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Version Control &amp; Builds</a:t>
            </a:r>
          </a:p>
        </p:txBody>
      </p:sp>
      <p:sp>
        <p:nvSpPr>
          <p:cNvPr id="33" name="TextBox 32"/>
          <p:cNvSpPr txBox="1"/>
          <p:nvPr/>
        </p:nvSpPr>
        <p:spPr>
          <a:xfrm>
            <a:off x="6910785" y="4744357"/>
            <a:ext cx="81965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QA</a:t>
            </a:r>
          </a:p>
        </p:txBody>
      </p:sp>
      <p:sp>
        <p:nvSpPr>
          <p:cNvPr id="34" name="TextBox 33"/>
          <p:cNvSpPr txBox="1"/>
          <p:nvPr/>
        </p:nvSpPr>
        <p:spPr>
          <a:xfrm>
            <a:off x="9243238" y="1196434"/>
            <a:ext cx="2356078"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Prod / Staging</a:t>
            </a:r>
          </a:p>
        </p:txBody>
      </p:sp>
    </p:spTree>
    <p:extLst>
      <p:ext uri="{BB962C8B-B14F-4D97-AF65-F5344CB8AC3E}">
        <p14:creationId xmlns:p14="http://schemas.microsoft.com/office/powerpoint/2010/main" val="371526661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Licensing</a:t>
            </a:r>
          </a:p>
        </p:txBody>
      </p:sp>
      <p:pic>
        <p:nvPicPr>
          <p:cNvPr id="5" name="Picture 4"/>
          <p:cNvPicPr>
            <a:picLocks noChangeAspect="1"/>
          </p:cNvPicPr>
          <p:nvPr/>
        </p:nvPicPr>
        <p:blipFill>
          <a:blip r:embed="rId2"/>
          <a:stretch>
            <a:fillRect/>
          </a:stretch>
        </p:blipFill>
        <p:spPr>
          <a:xfrm>
            <a:off x="1464472" y="1262640"/>
            <a:ext cx="8785274" cy="4794249"/>
          </a:xfrm>
          <a:prstGeom prst="rect">
            <a:avLst/>
          </a:prstGeom>
        </p:spPr>
      </p:pic>
      <p:sp>
        <p:nvSpPr>
          <p:cNvPr id="6" name="Rectangle 5"/>
          <p:cNvSpPr/>
          <p:nvPr/>
        </p:nvSpPr>
        <p:spPr>
          <a:xfrm>
            <a:off x="269241" y="6190058"/>
            <a:ext cx="11655840" cy="301727"/>
          </a:xfrm>
          <a:prstGeom prst="rect">
            <a:avLst/>
          </a:prstGeom>
        </p:spPr>
        <p:txBody>
          <a:bodyPr wrap="square">
            <a:spAutoFit/>
          </a:bodyPr>
          <a:lstStyle/>
          <a:p>
            <a:pPr algn="ctr" defTabSz="896386">
              <a:defRPr/>
            </a:pPr>
            <a:r>
              <a:rPr lang="en-US" sz="1372" i="1" kern="0" dirty="0">
                <a:solidFill>
                  <a:sysClr val="windowText" lastClr="000000"/>
                </a:solidFill>
              </a:rPr>
              <a:t>https://www.microsoft.com/en-us/cloud-platform/windows-server-pricing</a:t>
            </a:r>
          </a:p>
        </p:txBody>
      </p:sp>
      <p:sp>
        <p:nvSpPr>
          <p:cNvPr id="8" name="Rectangle 7"/>
          <p:cNvSpPr/>
          <p:nvPr/>
        </p:nvSpPr>
        <p:spPr bwMode="auto">
          <a:xfrm>
            <a:off x="1987386" y="3758934"/>
            <a:ext cx="7769015" cy="1612320"/>
          </a:xfrm>
          <a:prstGeom prst="rect">
            <a:avLst/>
          </a:prstGeom>
          <a:solidFill>
            <a:schemeClr val="bg1">
              <a:alpha val="49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
        <p:nvSpPr>
          <p:cNvPr id="9" name="Rectangle 8"/>
          <p:cNvSpPr/>
          <p:nvPr/>
        </p:nvSpPr>
        <p:spPr bwMode="auto">
          <a:xfrm>
            <a:off x="1912684" y="2927096"/>
            <a:ext cx="7769015" cy="273130"/>
          </a:xfrm>
          <a:prstGeom prst="rect">
            <a:avLst/>
          </a:prstGeom>
          <a:solidFill>
            <a:schemeClr val="bg1">
              <a:alpha val="49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
        <p:nvSpPr>
          <p:cNvPr id="7" name="Rectangle 6"/>
          <p:cNvSpPr/>
          <p:nvPr/>
        </p:nvSpPr>
        <p:spPr bwMode="auto">
          <a:xfrm>
            <a:off x="1987386" y="3204894"/>
            <a:ext cx="7769015" cy="549372"/>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93308238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Getting Started</a:t>
            </a:r>
          </a:p>
        </p:txBody>
      </p:sp>
      <p:sp>
        <p:nvSpPr>
          <p:cNvPr id="3" name="Text Placeholder 2"/>
          <p:cNvSpPr>
            <a:spLocks noGrp="1"/>
          </p:cNvSpPr>
          <p:nvPr>
            <p:ph type="body" sz="quarter" idx="10"/>
          </p:nvPr>
        </p:nvSpPr>
        <p:spPr>
          <a:xfrm>
            <a:off x="269239" y="1189177"/>
            <a:ext cx="11653523" cy="4710200"/>
          </a:xfrm>
        </p:spPr>
        <p:txBody>
          <a:bodyPr/>
          <a:lstStyle/>
          <a:p>
            <a:r>
              <a:rPr lang="en-US" dirty="0"/>
              <a:t>Learn by doing</a:t>
            </a:r>
          </a:p>
          <a:p>
            <a:pPr lvl="1"/>
            <a:r>
              <a:rPr lang="en-US" dirty="0"/>
              <a:t>Basic example from Docker Hub</a:t>
            </a:r>
          </a:p>
          <a:p>
            <a:pPr lvl="1"/>
            <a:r>
              <a:rPr lang="en-US" dirty="0"/>
              <a:t>Explore the </a:t>
            </a:r>
            <a:r>
              <a:rPr lang="en-US" dirty="0" err="1"/>
              <a:t>Dockerfile</a:t>
            </a:r>
            <a:endParaRPr lang="en-US" dirty="0"/>
          </a:p>
          <a:p>
            <a:pPr lvl="1"/>
            <a:endParaRPr lang="en-US" dirty="0"/>
          </a:p>
          <a:p>
            <a:r>
              <a:rPr lang="en-US" dirty="0"/>
              <a:t>Seize the opportunity</a:t>
            </a:r>
          </a:p>
          <a:p>
            <a:pPr lvl="1"/>
            <a:r>
              <a:rPr lang="en-US" dirty="0"/>
              <a:t>Break down the monolith to microservices</a:t>
            </a:r>
          </a:p>
          <a:p>
            <a:pPr lvl="1"/>
            <a:r>
              <a:rPr lang="en-US" dirty="0"/>
              <a:t>Embrace DevOps benefits</a:t>
            </a:r>
          </a:p>
          <a:p>
            <a:pPr lvl="1"/>
            <a:r>
              <a:rPr lang="en-US" dirty="0"/>
              <a:t>No more “Works on My Machine”</a:t>
            </a:r>
          </a:p>
          <a:p>
            <a:pPr lvl="1"/>
            <a:endParaRPr lang="en-US" dirty="0"/>
          </a:p>
          <a:p>
            <a:r>
              <a:rPr lang="en-US" dirty="0"/>
              <a:t>It’s Fun!</a:t>
            </a:r>
          </a:p>
          <a:p>
            <a:pPr lvl="1"/>
            <a:r>
              <a:rPr lang="en-US" dirty="0"/>
              <a:t>Can’t really mess up</a:t>
            </a:r>
          </a:p>
        </p:txBody>
      </p:sp>
      <p:sp>
        <p:nvSpPr>
          <p:cNvPr id="10" name="Rectangle 9"/>
          <p:cNvSpPr/>
          <p:nvPr/>
        </p:nvSpPr>
        <p:spPr bwMode="auto">
          <a:xfrm>
            <a:off x="6144322" y="1409292"/>
            <a:ext cx="5706056" cy="89642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Containers at Microsoft </a:t>
            </a:r>
          </a:p>
        </p:txBody>
      </p:sp>
      <p:sp>
        <p:nvSpPr>
          <p:cNvPr id="11" name="Rectangle 10"/>
          <p:cNvSpPr/>
          <p:nvPr/>
        </p:nvSpPr>
        <p:spPr bwMode="auto">
          <a:xfrm>
            <a:off x="6144322" y="2305716"/>
            <a:ext cx="5706055" cy="67231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latin typeface="+mj-lt"/>
              </a:rPr>
              <a:t>microsoft.com/containers</a:t>
            </a:r>
          </a:p>
        </p:txBody>
      </p:sp>
      <p:sp>
        <p:nvSpPr>
          <p:cNvPr id="12" name="TextBox 11"/>
          <p:cNvSpPr txBox="1"/>
          <p:nvPr/>
        </p:nvSpPr>
        <p:spPr>
          <a:xfrm>
            <a:off x="6174712" y="1815781"/>
            <a:ext cx="5750368" cy="479745"/>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solidFill>
                  <a:schemeClr val="bg1"/>
                </a:solidFill>
                <a:latin typeface="+mj-lt"/>
              </a:rPr>
              <a:t>Microsoft and the container ecosystem</a:t>
            </a:r>
          </a:p>
        </p:txBody>
      </p:sp>
      <p:sp>
        <p:nvSpPr>
          <p:cNvPr id="13" name="Rectangle 12"/>
          <p:cNvSpPr/>
          <p:nvPr/>
        </p:nvSpPr>
        <p:spPr bwMode="auto">
          <a:xfrm>
            <a:off x="6144322" y="3181452"/>
            <a:ext cx="5706056" cy="89642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Windows Container Doc’s</a:t>
            </a:r>
          </a:p>
        </p:txBody>
      </p:sp>
      <p:sp>
        <p:nvSpPr>
          <p:cNvPr id="14" name="Rectangle 13"/>
          <p:cNvSpPr/>
          <p:nvPr/>
        </p:nvSpPr>
        <p:spPr bwMode="auto">
          <a:xfrm>
            <a:off x="6144322" y="4077877"/>
            <a:ext cx="5706055" cy="67231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latin typeface="+mj-lt"/>
              </a:rPr>
              <a:t>aka.ms/</a:t>
            </a:r>
            <a:r>
              <a:rPr lang="en-US" sz="1961" dirty="0" err="1">
                <a:latin typeface="+mj-lt"/>
              </a:rPr>
              <a:t>windowscontainers</a:t>
            </a:r>
            <a:endParaRPr lang="en-US" sz="1961" dirty="0">
              <a:latin typeface="+mj-lt"/>
            </a:endParaRPr>
          </a:p>
        </p:txBody>
      </p:sp>
      <p:sp>
        <p:nvSpPr>
          <p:cNvPr id="15" name="TextBox 14"/>
          <p:cNvSpPr txBox="1"/>
          <p:nvPr/>
        </p:nvSpPr>
        <p:spPr>
          <a:xfrm>
            <a:off x="6144321" y="3587942"/>
            <a:ext cx="5706055" cy="479709"/>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solidFill>
                  <a:schemeClr val="bg1"/>
                </a:solidFill>
                <a:latin typeface="+mj-lt"/>
              </a:rPr>
              <a:t>Getting Started Guides and Documentation</a:t>
            </a:r>
          </a:p>
        </p:txBody>
      </p:sp>
      <p:sp>
        <p:nvSpPr>
          <p:cNvPr id="16" name="Rectangle 15"/>
          <p:cNvSpPr/>
          <p:nvPr/>
        </p:nvSpPr>
        <p:spPr bwMode="auto">
          <a:xfrm>
            <a:off x="6144322" y="4953613"/>
            <a:ext cx="5706055" cy="89642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Community Links</a:t>
            </a:r>
          </a:p>
        </p:txBody>
      </p:sp>
      <p:sp>
        <p:nvSpPr>
          <p:cNvPr id="17" name="Rectangle 16"/>
          <p:cNvSpPr/>
          <p:nvPr/>
        </p:nvSpPr>
        <p:spPr bwMode="auto">
          <a:xfrm>
            <a:off x="6144322" y="5850037"/>
            <a:ext cx="5706055" cy="67231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latin typeface="+mj-lt"/>
              </a:rPr>
              <a:t>aka.ms/</a:t>
            </a:r>
            <a:r>
              <a:rPr lang="en-US" sz="1961" dirty="0" err="1">
                <a:latin typeface="+mj-lt"/>
              </a:rPr>
              <a:t>windowscontainers</a:t>
            </a:r>
            <a:r>
              <a:rPr lang="en-US" sz="1961" dirty="0">
                <a:latin typeface="+mj-lt"/>
              </a:rPr>
              <a:t>/community</a:t>
            </a:r>
          </a:p>
        </p:txBody>
      </p:sp>
      <p:sp>
        <p:nvSpPr>
          <p:cNvPr id="18" name="TextBox 17"/>
          <p:cNvSpPr txBox="1"/>
          <p:nvPr/>
        </p:nvSpPr>
        <p:spPr>
          <a:xfrm>
            <a:off x="6147534" y="5360102"/>
            <a:ext cx="5702844" cy="479745"/>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solidFill>
                  <a:schemeClr val="bg1"/>
                </a:solidFill>
                <a:latin typeface="+mj-lt"/>
              </a:rPr>
              <a:t>Links to blogs, videos and other valuable resources.</a:t>
            </a:r>
          </a:p>
        </p:txBody>
      </p:sp>
    </p:spTree>
    <p:extLst>
      <p:ext uri="{BB962C8B-B14F-4D97-AF65-F5344CB8AC3E}">
        <p14:creationId xmlns:p14="http://schemas.microsoft.com/office/powerpoint/2010/main" val="342329272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4" name="Text Placeholder 3"/>
          <p:cNvSpPr>
            <a:spLocks noGrp="1"/>
          </p:cNvSpPr>
          <p:nvPr>
            <p:ph type="body" sz="quarter" idx="10"/>
          </p:nvPr>
        </p:nvSpPr>
        <p:spPr>
          <a:xfrm>
            <a:off x="269239" y="1189176"/>
            <a:ext cx="11653523" cy="5489195"/>
          </a:xfrm>
        </p:spPr>
        <p:txBody>
          <a:bodyPr/>
          <a:lstStyle/>
          <a:p>
            <a:r>
              <a:rPr lang="en-US" sz="2000" dirty="0"/>
              <a:t>Azure Container Registry</a:t>
            </a:r>
          </a:p>
          <a:p>
            <a:pPr lvl="1"/>
            <a:r>
              <a:rPr lang="en-US" sz="1100" dirty="0"/>
              <a:t>https://docs.microsoft.com/en-us/azure/container-registry/container-registry-get-started-docker-cli</a:t>
            </a:r>
          </a:p>
          <a:p>
            <a:pPr lvl="1"/>
            <a:endParaRPr lang="en-US" sz="700" dirty="0"/>
          </a:p>
          <a:p>
            <a:r>
              <a:rPr lang="en-US" sz="2000" dirty="0"/>
              <a:t>CI/CD with Docker, VSTS, GitHub, and ACS</a:t>
            </a:r>
          </a:p>
          <a:p>
            <a:pPr lvl="1"/>
            <a:r>
              <a:rPr lang="en-US" sz="1100" dirty="0"/>
              <a:t>https://blogs.msdn.microsoft.com/dmx/2016/12/28/vsts-loves-github-docker-azure-container-service-azure-container-registry-and-linux/</a:t>
            </a:r>
          </a:p>
          <a:p>
            <a:pPr lvl="1"/>
            <a:r>
              <a:rPr lang="en-US" sz="1100" dirty="0"/>
              <a:t>https://docs.microsoft.com/en-us/azure/container-service/container-service-setup-ci-cd </a:t>
            </a:r>
          </a:p>
          <a:p>
            <a:pPr lvl="1"/>
            <a:endParaRPr lang="en-US" sz="700" dirty="0"/>
          </a:p>
          <a:p>
            <a:r>
              <a:rPr lang="en-US" sz="2000" dirty="0"/>
              <a:t>Docker for Windows</a:t>
            </a:r>
          </a:p>
          <a:p>
            <a:pPr lvl="1"/>
            <a:r>
              <a:rPr lang="en-US" sz="1100" dirty="0"/>
              <a:t>https://docs.docker.com/docker-for-windows/</a:t>
            </a:r>
          </a:p>
          <a:p>
            <a:pPr lvl="1"/>
            <a:endParaRPr lang="en-US" sz="700" dirty="0"/>
          </a:p>
          <a:p>
            <a:r>
              <a:rPr lang="en-US" sz="2000" dirty="0"/>
              <a:t>Docker Command Line Reference</a:t>
            </a:r>
          </a:p>
          <a:p>
            <a:pPr lvl="1"/>
            <a:r>
              <a:rPr lang="en-US" sz="1100" dirty="0"/>
              <a:t>https://docs.docker.com/engine/reference/commandline/</a:t>
            </a:r>
          </a:p>
          <a:p>
            <a:pPr lvl="1"/>
            <a:endParaRPr lang="en-US" sz="700" dirty="0"/>
          </a:p>
          <a:p>
            <a:r>
              <a:rPr lang="en-US" sz="2000" dirty="0"/>
              <a:t>Windows Container Samples</a:t>
            </a:r>
          </a:p>
          <a:p>
            <a:pPr lvl="1"/>
            <a:r>
              <a:rPr lang="en-US" sz="1100" dirty="0"/>
              <a:t>https://github.com/Microsoft/Virtualization-Documentation/tree/live/windows-container-samples</a:t>
            </a:r>
          </a:p>
          <a:p>
            <a:pPr lvl="1"/>
            <a:endParaRPr lang="en-US" sz="800" dirty="0"/>
          </a:p>
          <a:p>
            <a:r>
              <a:rPr lang="en-US" sz="2000" dirty="0"/>
              <a:t>Getting Started with Docker</a:t>
            </a:r>
            <a:endParaRPr lang="en-US" sz="2400" dirty="0"/>
          </a:p>
          <a:p>
            <a:pPr lvl="1"/>
            <a:r>
              <a:rPr lang="en-US" sz="1100" dirty="0"/>
              <a:t>https://dzone.com/refcardz/getting-started-with-docker-1</a:t>
            </a:r>
          </a:p>
          <a:p>
            <a:pPr lvl="1"/>
            <a:endParaRPr lang="en-US" sz="1100" dirty="0"/>
          </a:p>
          <a:p>
            <a:r>
              <a:rPr lang="en-US" sz="2000" dirty="0"/>
              <a:t>Steve Lasker’s Blog</a:t>
            </a:r>
          </a:p>
          <a:p>
            <a:pPr lvl="1"/>
            <a:r>
              <a:rPr lang="en-US" sz="1100" dirty="0"/>
              <a:t>https://blogs.msdn.microsoft.com/stevelasker/</a:t>
            </a:r>
          </a:p>
          <a:p>
            <a:pPr lvl="1"/>
            <a:endParaRPr lang="en-US" sz="1100" dirty="0"/>
          </a:p>
          <a:p>
            <a:r>
              <a:rPr lang="en-US" sz="2000" dirty="0"/>
              <a:t>Image2Docker</a:t>
            </a:r>
            <a:endParaRPr lang="en-US" sz="2800" dirty="0"/>
          </a:p>
          <a:p>
            <a:pPr lvl="1"/>
            <a:r>
              <a:rPr lang="en-US" sz="1100" dirty="0"/>
              <a:t>https://blog.docker.com/2016/12/convert-asp-net-web-servers-docker-image2docker/</a:t>
            </a:r>
          </a:p>
        </p:txBody>
      </p:sp>
      <p:sp>
        <p:nvSpPr>
          <p:cNvPr id="3" name="TextBox 2"/>
          <p:cNvSpPr txBox="1"/>
          <p:nvPr/>
        </p:nvSpPr>
        <p:spPr>
          <a:xfrm>
            <a:off x="2474592" y="370012"/>
            <a:ext cx="10148243"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b="1" dirty="0">
                <a:solidFill>
                  <a:srgbClr val="C00000"/>
                </a:solidFill>
              </a:rPr>
              <a:t>http://aka.ms/mike-containersforwindowsdevs</a:t>
            </a:r>
          </a:p>
        </p:txBody>
      </p:sp>
    </p:spTree>
    <p:extLst>
      <p:ext uri="{BB962C8B-B14F-4D97-AF65-F5344CB8AC3E}">
        <p14:creationId xmlns:p14="http://schemas.microsoft.com/office/powerpoint/2010/main" val="3359879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Setting Expectations</a:t>
            </a:r>
            <a:endParaRPr lang="en-US" dirty="0"/>
          </a:p>
        </p:txBody>
      </p:sp>
      <p:sp>
        <p:nvSpPr>
          <p:cNvPr id="6" name="Text Placeholder 5"/>
          <p:cNvSpPr>
            <a:spLocks noGrp="1"/>
          </p:cNvSpPr>
          <p:nvPr>
            <p:ph type="body" sz="quarter" idx="10"/>
          </p:nvPr>
        </p:nvSpPr>
        <p:spPr>
          <a:xfrm>
            <a:off x="269239" y="1189177"/>
            <a:ext cx="11653523" cy="5048690"/>
          </a:xfrm>
        </p:spPr>
        <p:txBody>
          <a:bodyPr/>
          <a:lstStyle/>
          <a:p>
            <a:r>
              <a:rPr lang="en-US" dirty="0"/>
              <a:t>Focus on Windows Containers</a:t>
            </a:r>
          </a:p>
          <a:p>
            <a:pPr lvl="1"/>
            <a:r>
              <a:rPr lang="en-US" dirty="0"/>
              <a:t>Windows Server 2016 &amp; Windows 10</a:t>
            </a:r>
          </a:p>
          <a:p>
            <a:pPr lvl="1"/>
            <a:r>
              <a:rPr lang="en-US" dirty="0"/>
              <a:t>Not orchestration of multiple containers</a:t>
            </a:r>
          </a:p>
          <a:p>
            <a:pPr lvl="1"/>
            <a:endParaRPr lang="en-US" sz="1000" dirty="0"/>
          </a:p>
          <a:p>
            <a:r>
              <a:rPr lang="en-US" dirty="0"/>
              <a:t>Not going to make you an expert</a:t>
            </a:r>
          </a:p>
          <a:p>
            <a:pPr lvl="1"/>
            <a:r>
              <a:rPr lang="en-US" dirty="0"/>
              <a:t>Leave your fear behind!</a:t>
            </a:r>
          </a:p>
          <a:p>
            <a:pPr lvl="1"/>
            <a:r>
              <a:rPr lang="en-US" dirty="0"/>
              <a:t>Big topic!</a:t>
            </a:r>
          </a:p>
          <a:p>
            <a:pPr lvl="1"/>
            <a:endParaRPr lang="en-US" sz="1000" dirty="0"/>
          </a:p>
          <a:p>
            <a:r>
              <a:rPr lang="en-US" dirty="0"/>
              <a:t>POV of a long-time Windows guy</a:t>
            </a:r>
          </a:p>
          <a:p>
            <a:pPr lvl="1"/>
            <a:r>
              <a:rPr lang="en-US" dirty="0"/>
              <a:t>Don’t mock me – I like a good GUI. N/A. Real power in cmd.</a:t>
            </a:r>
          </a:p>
          <a:p>
            <a:pPr lvl="1"/>
            <a:endParaRPr lang="en-US" sz="1000" dirty="0"/>
          </a:p>
          <a:p>
            <a:r>
              <a:rPr lang="en-US" dirty="0"/>
              <a:t>If you already know containers on Linux…</a:t>
            </a:r>
          </a:p>
        </p:txBody>
      </p:sp>
      <p:pic>
        <p:nvPicPr>
          <p:cNvPr id="1026" name="Picture 2" descr="expect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227" y="289958"/>
            <a:ext cx="4334855" cy="28128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417195" y="5424229"/>
              <a:ext cx="19058" cy="19058"/>
            </p14:xfrm>
          </p:contentPart>
        </mc:Choice>
        <mc:Fallback xmlns="">
          <p:pic>
            <p:nvPicPr>
              <p:cNvPr id="3" name="Ink 2"/>
              <p:cNvPicPr/>
              <p:nvPr/>
            </p:nvPicPr>
            <p:blipFill>
              <a:blip r:embed="rId5"/>
              <a:stretch>
                <a:fillRect/>
              </a:stretch>
            </p:blipFill>
            <p:spPr>
              <a:xfrm>
                <a:off x="1405329" y="5412363"/>
                <a:ext cx="42791" cy="42791"/>
              </a:xfrm>
              <a:prstGeom prst="rect">
                <a:avLst/>
              </a:prstGeom>
            </p:spPr>
          </p:pic>
        </mc:Fallback>
      </mc:AlternateContent>
    </p:spTree>
    <p:extLst>
      <p:ext uri="{BB962C8B-B14F-4D97-AF65-F5344CB8AC3E}">
        <p14:creationId xmlns:p14="http://schemas.microsoft.com/office/powerpoint/2010/main" val="41011264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409" y="410201"/>
            <a:ext cx="10777330" cy="1325563"/>
          </a:xfrm>
        </p:spPr>
        <p:txBody>
          <a:bodyPr>
            <a:normAutofit/>
          </a:bodyPr>
          <a:lstStyle/>
          <a:p>
            <a:pPr algn="ctr"/>
            <a:r>
              <a:rPr lang="en-US" sz="5400" dirty="0">
                <a:solidFill>
                  <a:srgbClr val="00B0F0"/>
                </a:solidFill>
                <a:latin typeface="Segoe UI Light" panose="020B0502040204020203" pitchFamily="34" charset="0"/>
                <a:cs typeface="Segoe UI Light" panose="020B0502040204020203" pitchFamily="34" charset="0"/>
              </a:rPr>
              <a:t>Advance your Azure Skills</a:t>
            </a:r>
          </a:p>
        </p:txBody>
      </p:sp>
      <p:sp>
        <p:nvSpPr>
          <p:cNvPr id="3" name="Content Placeholder 2"/>
          <p:cNvSpPr>
            <a:spLocks noGrp="1"/>
          </p:cNvSpPr>
          <p:nvPr>
            <p:ph idx="1"/>
          </p:nvPr>
        </p:nvSpPr>
        <p:spPr>
          <a:xfrm>
            <a:off x="609598" y="1825625"/>
            <a:ext cx="10863470" cy="4061659"/>
          </a:xfrm>
        </p:spPr>
        <p:txBody>
          <a:bodyPr/>
          <a:lstStyle/>
          <a:p>
            <a:pPr marL="0" indent="0" algn="ctr">
              <a:buNone/>
            </a:pPr>
            <a:r>
              <a:rPr lang="en-US" sz="3000" dirty="0">
                <a:latin typeface="Segoe UI Light" panose="020B0502040204020203" pitchFamily="34" charset="0"/>
                <a:cs typeface="Segoe UI Light" panose="020B0502040204020203" pitchFamily="34" charset="0"/>
              </a:rPr>
              <a:t>Build your expertise and your career with training and certification!</a:t>
            </a:r>
          </a:p>
          <a:p>
            <a:pPr marL="0" indent="0">
              <a:buNone/>
            </a:pPr>
            <a:endParaRPr lang="en-US" sz="3000" dirty="0">
              <a:latin typeface="Segoe UI Light" panose="020B0502040204020203" pitchFamily="34" charset="0"/>
              <a:cs typeface="Segoe UI Light" panose="020B0502040204020203" pitchFamily="34" charset="0"/>
            </a:endParaRPr>
          </a:p>
          <a:p>
            <a:pPr marL="0" indent="0" algn="ctr">
              <a:buNone/>
            </a:pPr>
            <a:r>
              <a:rPr lang="en-US" i="1" dirty="0">
                <a:latin typeface="Segoe UI Light" panose="020B0502040204020203" pitchFamily="34" charset="0"/>
                <a:cs typeface="Segoe UI Light" panose="020B0502040204020203" pitchFamily="34" charset="0"/>
              </a:rPr>
              <a:t>Whether you’re new to Azure or already a cloud professional, training is one of the best investments you can make in your career. We’re offering a free online training option and great deals on certification.</a:t>
            </a:r>
          </a:p>
          <a:p>
            <a:pPr marL="0" indent="0">
              <a:buNone/>
            </a:pPr>
            <a:endParaRPr lang="en-US" sz="2400" i="1" dirty="0">
              <a:latin typeface="Segoe UI Light" panose="020B0502040204020203" pitchFamily="34" charset="0"/>
              <a:cs typeface="Segoe UI Light" panose="020B0502040204020203" pitchFamily="34" charset="0"/>
            </a:endParaRPr>
          </a:p>
          <a:p>
            <a:pPr marL="0" indent="0" algn="ctr">
              <a:buNone/>
            </a:pPr>
            <a:r>
              <a:rPr lang="en-US" sz="3400" i="1" dirty="0">
                <a:latin typeface="Segoe UI Light" panose="020B0502040204020203" pitchFamily="34" charset="0"/>
                <a:cs typeface="Segoe UI Light" panose="020B0502040204020203" pitchFamily="34" charset="0"/>
              </a:rPr>
              <a:t>Go to </a:t>
            </a:r>
            <a:r>
              <a:rPr lang="en-US" sz="3400" i="1" dirty="0">
                <a:solidFill>
                  <a:srgbClr val="00B0F0"/>
                </a:solidFill>
                <a:latin typeface="Segoe UI Light" panose="020B0502040204020203" pitchFamily="34" charset="0"/>
                <a:cs typeface="Segoe UI Light" panose="020B0502040204020203" pitchFamily="34" charset="0"/>
              </a:rPr>
              <a:t>https://aka.ms/cmazure </a:t>
            </a:r>
            <a:r>
              <a:rPr lang="en-US" sz="3400" i="1" dirty="0">
                <a:latin typeface="Segoe UI Light" panose="020B0502040204020203" pitchFamily="34" charset="0"/>
                <a:cs typeface="Segoe UI Light" panose="020B0502040204020203" pitchFamily="34" charset="0"/>
              </a:rPr>
              <a:t>to get started today!</a:t>
            </a:r>
          </a:p>
        </p:txBody>
      </p:sp>
      <p:pic>
        <p:nvPicPr>
          <p:cNvPr id="1026" name="DE0816EB-0799-461B-8CAB-F8639086CFFD" descr="1078F4CF-61B7-46A5-815D-338F62390895@hsd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2340" y="-247034"/>
            <a:ext cx="3343275"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C1E29E4C-1F3B-47B1-972B-2B7120147472" descr="FD91B74B-F96D-4EAD-BB2E-6CCF265D6248@hsd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278" y="4904077"/>
            <a:ext cx="3343275"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45503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Thank you!</a:t>
            </a:r>
          </a:p>
        </p:txBody>
      </p:sp>
      <p:grpSp>
        <p:nvGrpSpPr>
          <p:cNvPr id="12" name="Group 11"/>
          <p:cNvGrpSpPr/>
          <p:nvPr/>
        </p:nvGrpSpPr>
        <p:grpSpPr>
          <a:xfrm>
            <a:off x="3299" y="5642906"/>
            <a:ext cx="12188701" cy="1222390"/>
            <a:chOff x="0" y="5280782"/>
            <a:chExt cx="12188825" cy="1605349"/>
          </a:xfrm>
          <a:solidFill>
            <a:srgbClr val="505050"/>
          </a:solidFill>
        </p:grpSpPr>
        <p:sp>
          <p:nvSpPr>
            <p:cNvPr id="13" name="Rectangle 12"/>
            <p:cNvSpPr/>
            <p:nvPr/>
          </p:nvSpPr>
          <p:spPr>
            <a:xfrm>
              <a:off x="0" y="5280782"/>
              <a:ext cx="12188825" cy="1605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2184"/>
              <a:endParaRPr lang="en-US" sz="1323">
                <a:solidFill>
                  <a:srgbClr val="FFFFFF"/>
                </a:solidFill>
                <a:latin typeface="Segoe UI"/>
              </a:endParaRPr>
            </a:p>
          </p:txBody>
        </p:sp>
        <p:sp>
          <p:nvSpPr>
            <p:cNvPr id="14" name="TextBox 13"/>
            <p:cNvSpPr txBox="1"/>
            <p:nvPr/>
          </p:nvSpPr>
          <p:spPr>
            <a:xfrm>
              <a:off x="603198" y="5519896"/>
              <a:ext cx="1071615" cy="1010281"/>
            </a:xfrm>
            <a:prstGeom prst="rect">
              <a:avLst/>
            </a:prstGeom>
            <a:grpFill/>
            <a:ln>
              <a:noFill/>
            </a:ln>
          </p:spPr>
          <p:txBody>
            <a:bodyPr wrap="square" rtlCol="0" anchor="ctr">
              <a:spAutoFit/>
            </a:bodyPr>
            <a:lstStyle/>
            <a:p>
              <a:pPr defTabSz="672184"/>
              <a:r>
                <a:rPr lang="en-US" sz="4410" dirty="0">
                  <a:solidFill>
                    <a:srgbClr val="FFFFFF"/>
                  </a:solidFill>
                  <a:latin typeface="Segoe UI Light"/>
                  <a:sym typeface="Wingdings" panose="05000000000000000000" pitchFamily="2" charset="2"/>
                </a:rPr>
                <a:t></a:t>
              </a:r>
              <a:endParaRPr lang="en-US" sz="2647" u="sng" dirty="0">
                <a:solidFill>
                  <a:srgbClr val="FFFFFF"/>
                </a:solidFill>
                <a:latin typeface="Segoe UI Light"/>
              </a:endParaRPr>
            </a:p>
          </p:txBody>
        </p:sp>
        <p:sp>
          <p:nvSpPr>
            <p:cNvPr id="15" name="TextBox 14"/>
            <p:cNvSpPr txBox="1"/>
            <p:nvPr/>
          </p:nvSpPr>
          <p:spPr>
            <a:xfrm>
              <a:off x="1674813" y="5705081"/>
              <a:ext cx="6060404" cy="653818"/>
            </a:xfrm>
            <a:prstGeom prst="rect">
              <a:avLst/>
            </a:prstGeom>
            <a:grpFill/>
            <a:ln>
              <a:noFill/>
            </a:ln>
          </p:spPr>
          <p:txBody>
            <a:bodyPr wrap="square" rtlCol="0" anchor="ctr">
              <a:spAutoFit/>
            </a:bodyPr>
            <a:lstStyle/>
            <a:p>
              <a:pPr defTabSz="672184"/>
              <a:r>
                <a:rPr lang="en-US" sz="2647" b="1" dirty="0">
                  <a:solidFill>
                    <a:srgbClr val="FFFFFF"/>
                  </a:solidFill>
                  <a:latin typeface="Segoe UI Light"/>
                </a:rPr>
                <a:t>Creating quality bugs since 1992!</a:t>
              </a:r>
              <a:endParaRPr lang="en-US" sz="2647" b="1" u="sng" dirty="0">
                <a:solidFill>
                  <a:srgbClr val="FFFFFF"/>
                </a:solidFill>
                <a:latin typeface="Segoe UI Light"/>
              </a:endParaRPr>
            </a:p>
          </p:txBody>
        </p:sp>
      </p:gr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448" y="1189494"/>
            <a:ext cx="4162553" cy="5668020"/>
          </a:xfrm>
          <a:prstGeom prst="rect">
            <a:avLst/>
          </a:prstGeom>
        </p:spPr>
      </p:pic>
      <p:sp>
        <p:nvSpPr>
          <p:cNvPr id="17" name="Rectangle 16"/>
          <p:cNvSpPr/>
          <p:nvPr/>
        </p:nvSpPr>
        <p:spPr>
          <a:xfrm>
            <a:off x="300700" y="1358294"/>
            <a:ext cx="7423138" cy="4012960"/>
          </a:xfrm>
          <a:prstGeom prst="rect">
            <a:avLst/>
          </a:prstGeom>
        </p:spPr>
        <p:txBody>
          <a:bodyPr wrap="square">
            <a:spAutoFit/>
          </a:bodyPr>
          <a:lstStyle/>
          <a:p>
            <a:pPr defTabSz="914367"/>
            <a:r>
              <a:rPr lang="en-US" sz="3921" dirty="0">
                <a:solidFill>
                  <a:srgbClr val="505050"/>
                </a:solidFill>
                <a:latin typeface="Segoe UI"/>
              </a:rPr>
              <a:t>Brent Stineman</a:t>
            </a:r>
          </a:p>
          <a:p>
            <a:pPr defTabSz="914367"/>
            <a:r>
              <a:rPr lang="en-US" sz="1961" dirty="0">
                <a:solidFill>
                  <a:srgbClr val="00B0F0"/>
                </a:solidFill>
                <a:latin typeface="Segoe UI"/>
              </a:rPr>
              <a:t>DX/TED, Azure Specialist, Cloud Evangelist</a:t>
            </a:r>
            <a:endParaRPr lang="en-US" sz="1961" dirty="0">
              <a:solidFill>
                <a:srgbClr val="505050"/>
              </a:solidFill>
              <a:latin typeface="Segoe UI"/>
            </a:endParaRPr>
          </a:p>
          <a:p>
            <a:pPr defTabSz="914367"/>
            <a:endParaRPr lang="en-US" sz="1961" dirty="0">
              <a:solidFill>
                <a:srgbClr val="505050"/>
              </a:solidFill>
              <a:latin typeface="Segoe UI"/>
            </a:endParaRPr>
          </a:p>
          <a:p>
            <a:pPr defTabSz="914367"/>
            <a:r>
              <a:rPr lang="en-US" sz="3137" dirty="0">
                <a:solidFill>
                  <a:srgbClr val="505050"/>
                </a:solidFill>
                <a:latin typeface="Segoe UI"/>
              </a:rPr>
              <a:t>Email: brestin@microsoft.com</a:t>
            </a:r>
          </a:p>
          <a:p>
            <a:pPr defTabSz="914367"/>
            <a:endParaRPr lang="en-US" sz="2745" dirty="0">
              <a:solidFill>
                <a:srgbClr val="505050"/>
              </a:solidFill>
              <a:latin typeface="Segoe UI"/>
            </a:endParaRPr>
          </a:p>
          <a:p>
            <a:pPr defTabSz="914367"/>
            <a:r>
              <a:rPr lang="en-US" sz="3137" dirty="0">
                <a:solidFill>
                  <a:srgbClr val="505050"/>
                </a:solidFill>
                <a:latin typeface="Segoe UI"/>
              </a:rPr>
              <a:t>Twitter: @</a:t>
            </a:r>
            <a:r>
              <a:rPr lang="en-US" sz="3137" dirty="0" err="1">
                <a:solidFill>
                  <a:srgbClr val="505050"/>
                </a:solidFill>
                <a:latin typeface="Segoe UI"/>
              </a:rPr>
              <a:t>brentcodemonkey</a:t>
            </a:r>
            <a:endParaRPr lang="en-US" sz="3137" dirty="0">
              <a:solidFill>
                <a:srgbClr val="505050"/>
              </a:solidFill>
              <a:latin typeface="Segoe UI"/>
            </a:endParaRPr>
          </a:p>
          <a:p>
            <a:pPr defTabSz="914367"/>
            <a:endParaRPr lang="en-US" sz="2745" dirty="0">
              <a:solidFill>
                <a:srgbClr val="505050"/>
              </a:solidFill>
              <a:latin typeface="Segoe UI"/>
            </a:endParaRPr>
          </a:p>
          <a:p>
            <a:pPr defTabSz="914367"/>
            <a:r>
              <a:rPr lang="en-US" sz="3137" dirty="0">
                <a:solidFill>
                  <a:srgbClr val="505050"/>
                </a:solidFill>
                <a:latin typeface="Segoe UI"/>
              </a:rPr>
              <a:t>Web: </a:t>
            </a:r>
            <a:r>
              <a:rPr lang="en-US" sz="2745" dirty="0">
                <a:solidFill>
                  <a:srgbClr val="505050"/>
                </a:solidFill>
                <a:latin typeface="Segoe UI"/>
              </a:rPr>
              <a:t>http://brentdacodemonkey.wordpress.com</a:t>
            </a:r>
          </a:p>
        </p:txBody>
      </p:sp>
      <p:sp>
        <p:nvSpPr>
          <p:cNvPr id="3" name="Rectangle 2"/>
          <p:cNvSpPr/>
          <p:nvPr/>
        </p:nvSpPr>
        <p:spPr>
          <a:xfrm>
            <a:off x="3257321" y="-7295"/>
            <a:ext cx="8964248" cy="512935"/>
          </a:xfrm>
          <a:prstGeom prst="rect">
            <a:avLst/>
          </a:prstGeom>
        </p:spPr>
        <p:txBody>
          <a:bodyPr wrap="square">
            <a:spAutoFit/>
          </a:bodyPr>
          <a:lstStyle/>
          <a:p>
            <a:pPr algn="r" defTabSz="914367"/>
            <a:r>
              <a:rPr lang="en-US" sz="2745" b="1" dirty="0">
                <a:solidFill>
                  <a:srgbClr val="FFFFFF"/>
                </a:solidFill>
                <a:latin typeface="Segoe UI"/>
              </a:rPr>
              <a:t>https://aka.ms/brent-containersforwindowsdevs</a:t>
            </a:r>
            <a:endParaRPr lang="en-US" sz="1568" dirty="0">
              <a:solidFill>
                <a:srgbClr val="FFFFFF"/>
              </a:solidFill>
              <a:latin typeface="Segoe UI"/>
            </a:endParaRPr>
          </a:p>
        </p:txBody>
      </p:sp>
    </p:spTree>
    <p:extLst>
      <p:ext uri="{BB962C8B-B14F-4D97-AF65-F5344CB8AC3E}">
        <p14:creationId xmlns:p14="http://schemas.microsoft.com/office/powerpoint/2010/main" val="24285244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anim calcmode="lin" valueType="num">
                                      <p:cBhvr>
                                        <p:cTn id="8" dur="750" fill="hold"/>
                                        <p:tgtEl>
                                          <p:spTgt spid="12"/>
                                        </p:tgtEl>
                                        <p:attrNameLst>
                                          <p:attrName>ppt_x</p:attrName>
                                        </p:attrNameLst>
                                      </p:cBhvr>
                                      <p:tavLst>
                                        <p:tav tm="0">
                                          <p:val>
                                            <p:strVal val="#ppt_x"/>
                                          </p:val>
                                        </p:tav>
                                        <p:tav tm="100000">
                                          <p:val>
                                            <p:strVal val="#ppt_x"/>
                                          </p:val>
                                        </p:tav>
                                      </p:tavLst>
                                    </p:anim>
                                    <p:anim calcmode="lin" valueType="num">
                                      <p:cBhvr>
                                        <p:cTn id="9" dur="75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Questions?</a:t>
            </a:r>
          </a:p>
        </p:txBody>
      </p:sp>
      <p:sp>
        <p:nvSpPr>
          <p:cNvPr id="3" name="Picture Placeholder 2"/>
          <p:cNvSpPr>
            <a:spLocks noGrp="1"/>
          </p:cNvSpPr>
          <p:nvPr>
            <p:ph type="pic" sz="quarter" idx="10"/>
          </p:nvPr>
        </p:nvSpPr>
        <p:spPr/>
      </p:sp>
    </p:spTree>
    <p:extLst>
      <p:ext uri="{BB962C8B-B14F-4D97-AF65-F5344CB8AC3E}">
        <p14:creationId xmlns:p14="http://schemas.microsoft.com/office/powerpoint/2010/main" val="181396404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pPr algn="ctr"/>
            <a:r>
              <a:rPr lang="en-US" b="1" dirty="0">
                <a:solidFill>
                  <a:schemeClr val="bg1"/>
                </a:solidFill>
              </a:rPr>
              <a:t>Thank You!</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6756" y="4391130"/>
            <a:ext cx="1967495" cy="2408421"/>
          </a:xfrm>
          <a:prstGeom prst="rect">
            <a:avLst/>
          </a:prstGeom>
        </p:spPr>
      </p:pic>
      <p:sp>
        <p:nvSpPr>
          <p:cNvPr id="12" name="TextBox 11"/>
          <p:cNvSpPr txBox="1"/>
          <p:nvPr/>
        </p:nvSpPr>
        <p:spPr>
          <a:xfrm>
            <a:off x="603891" y="2541655"/>
            <a:ext cx="10982632" cy="200054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rPr>
              <a:t>Michael S. Collier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FFFFFF"/>
                </a:solidFill>
                <a:effectLst/>
                <a:uLnTx/>
                <a:uFillTx/>
              </a:rPr>
              <a:t>@</a:t>
            </a:r>
            <a:r>
              <a:rPr kumimoji="0" lang="en-US" sz="4000" b="0" i="0" u="none" strike="noStrike" kern="0" cap="none" spc="0" normalizeH="0" baseline="0" noProof="0" dirty="0" err="1">
                <a:ln>
                  <a:noFill/>
                </a:ln>
                <a:solidFill>
                  <a:srgbClr val="FFFFFF"/>
                </a:solidFill>
                <a:effectLst/>
                <a:uLnTx/>
                <a:uFillTx/>
              </a:rPr>
              <a:t>MichaelCollier</a:t>
            </a:r>
            <a:r>
              <a:rPr kumimoji="0" lang="en-US" sz="4000" b="0" i="0" u="none" strike="noStrike" kern="0" cap="none" spc="0" normalizeH="0" baseline="0" noProof="0" dirty="0">
                <a:ln>
                  <a:noFill/>
                </a:ln>
                <a:solidFill>
                  <a:srgbClr val="FFFFFF"/>
                </a:solidFill>
                <a:effectLst/>
                <a:uLnTx/>
                <a:uFillTx/>
              </a:rPr>
              <a:t> | www.michaelscollier.com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FFFFFF"/>
                </a:solidFill>
                <a:effectLst/>
                <a:uLnTx/>
                <a:uFillTx/>
              </a:rPr>
              <a:t>michael.collier@microsoft.com</a:t>
            </a:r>
          </a:p>
        </p:txBody>
      </p:sp>
      <p:pic>
        <p:nvPicPr>
          <p:cNvPr id="8" name="Picture 2" descr="https://msdnshared.blob.core.windows.net/media/2016/08/9781509302963p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543" y="4391130"/>
            <a:ext cx="1978865" cy="24121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238408" y="5667022"/>
            <a:ext cx="7738348"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chemeClr val="bg1"/>
                </a:solidFill>
              </a:rPr>
              <a:t>http://aka.ms/mike-containersforwindowsdevs</a:t>
            </a:r>
          </a:p>
        </p:txBody>
      </p:sp>
    </p:spTree>
    <p:extLst>
      <p:ext uri="{BB962C8B-B14F-4D97-AF65-F5344CB8AC3E}">
        <p14:creationId xmlns:p14="http://schemas.microsoft.com/office/powerpoint/2010/main" val="366088093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ight Brace 7"/>
          <p:cNvSpPr/>
          <p:nvPr/>
        </p:nvSpPr>
        <p:spPr>
          <a:xfrm>
            <a:off x="8289712" y="1296309"/>
            <a:ext cx="902733" cy="5032405"/>
          </a:xfrm>
          <a:prstGeom prst="rightBrace">
            <a:avLst>
              <a:gd name="adj1" fmla="val 90955"/>
              <a:gd name="adj2" fmla="val 50542"/>
            </a:avLst>
          </a:prstGeom>
          <a:ln w="38100">
            <a:solidFill>
              <a:srgbClr val="FFB9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 name="Rectangle 5"/>
          <p:cNvSpPr/>
          <p:nvPr/>
        </p:nvSpPr>
        <p:spPr bwMode="auto">
          <a:xfrm>
            <a:off x="3856099" y="1262640"/>
            <a:ext cx="4482124" cy="5079741"/>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 Run-Times</a:t>
            </a:r>
          </a:p>
        </p:txBody>
      </p:sp>
      <p:cxnSp>
        <p:nvCxnSpPr>
          <p:cNvPr id="10" name="Straight Arrow Connector 21"/>
          <p:cNvCxnSpPr>
            <a:stCxn id="29" idx="3"/>
          </p:cNvCxnSpPr>
          <p:nvPr/>
        </p:nvCxnSpPr>
        <p:spPr>
          <a:xfrm flipV="1">
            <a:off x="2967208" y="2775731"/>
            <a:ext cx="1949241" cy="1026780"/>
          </a:xfrm>
          <a:prstGeom prst="straightConnector1">
            <a:avLst/>
          </a:prstGeom>
          <a:ln w="38100">
            <a:solidFill>
              <a:srgbClr val="9966FF"/>
            </a:solidFill>
            <a:headEnd type="none"/>
            <a:tailEnd type="triangle"/>
          </a:ln>
        </p:spPr>
        <p:style>
          <a:lnRef idx="2">
            <a:schemeClr val="accent2"/>
          </a:lnRef>
          <a:fillRef idx="0">
            <a:schemeClr val="accent2"/>
          </a:fillRef>
          <a:effectRef idx="1">
            <a:schemeClr val="accent2"/>
          </a:effectRef>
          <a:fontRef idx="minor">
            <a:schemeClr val="tx1"/>
          </a:fontRef>
        </p:style>
      </p:cxnSp>
      <p:cxnSp>
        <p:nvCxnSpPr>
          <p:cNvPr id="47" name="Straight Arrow Connector 23"/>
          <p:cNvCxnSpPr>
            <a:stCxn id="29" idx="3"/>
          </p:cNvCxnSpPr>
          <p:nvPr/>
        </p:nvCxnSpPr>
        <p:spPr>
          <a:xfrm>
            <a:off x="2967208" y="3802510"/>
            <a:ext cx="1955183" cy="1083488"/>
          </a:xfrm>
          <a:prstGeom prst="straightConnector1">
            <a:avLst/>
          </a:prstGeom>
          <a:ln w="38100">
            <a:solidFill>
              <a:srgbClr val="9966FF"/>
            </a:solidFill>
            <a:headEnd type="none"/>
            <a:tailEnd type="triangle"/>
          </a:ln>
        </p:spPr>
        <p:style>
          <a:lnRef idx="2">
            <a:schemeClr val="accent2"/>
          </a:lnRef>
          <a:fillRef idx="0">
            <a:schemeClr val="accent2"/>
          </a:fillRef>
          <a:effectRef idx="1">
            <a:schemeClr val="accent2"/>
          </a:effectRef>
          <a:fontRef idx="minor">
            <a:schemeClr val="tx1"/>
          </a:fontRef>
        </p:style>
      </p:cxnSp>
      <p:sp>
        <p:nvSpPr>
          <p:cNvPr id="7" name="Title 6"/>
          <p:cNvSpPr>
            <a:spLocks noGrp="1"/>
          </p:cNvSpPr>
          <p:nvPr>
            <p:ph type="title"/>
          </p:nvPr>
        </p:nvSpPr>
        <p:spPr/>
        <p:txBody>
          <a:bodyPr/>
          <a:lstStyle/>
          <a:p>
            <a:r>
              <a:rPr lang="en-US" dirty="0"/>
              <a:t>Modern App Development, Flexible Isolation</a:t>
            </a:r>
          </a:p>
        </p:txBody>
      </p:sp>
      <p:sp>
        <p:nvSpPr>
          <p:cNvPr id="58" name="Rectangle 25"/>
          <p:cNvSpPr/>
          <p:nvPr/>
        </p:nvSpPr>
        <p:spPr>
          <a:xfrm>
            <a:off x="5660393" y="739116"/>
            <a:ext cx="1792850" cy="362072"/>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sp>
        <p:nvSpPr>
          <p:cNvPr id="39" name="TextBox 38"/>
          <p:cNvSpPr txBox="1"/>
          <p:nvPr/>
        </p:nvSpPr>
        <p:spPr>
          <a:xfrm>
            <a:off x="1058701" y="3185470"/>
            <a:ext cx="1367826" cy="724143"/>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Application</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Framework</a:t>
            </a:r>
          </a:p>
        </p:txBody>
      </p:sp>
      <p:grpSp>
        <p:nvGrpSpPr>
          <p:cNvPr id="15" name="Group 14"/>
          <p:cNvGrpSpPr/>
          <p:nvPr/>
        </p:nvGrpSpPr>
        <p:grpSpPr>
          <a:xfrm>
            <a:off x="4918779" y="1900578"/>
            <a:ext cx="2356764" cy="1703207"/>
            <a:chOff x="5059355" y="1938192"/>
            <a:chExt cx="2404022" cy="1737360"/>
          </a:xfrm>
        </p:grpSpPr>
        <p:sp>
          <p:nvSpPr>
            <p:cNvPr id="2" name="Rectangle 1"/>
            <p:cNvSpPr/>
            <p:nvPr/>
          </p:nvSpPr>
          <p:spPr bwMode="auto">
            <a:xfrm>
              <a:off x="5059355" y="1938192"/>
              <a:ext cx="2404022" cy="173736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Box 17"/>
            <p:cNvSpPr txBox="1"/>
            <p:nvPr/>
          </p:nvSpPr>
          <p:spPr>
            <a:xfrm>
              <a:off x="5059355" y="1958652"/>
              <a:ext cx="2404022" cy="544765"/>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dirty="0">
                  <a:ln>
                    <a:noFill/>
                  </a:ln>
                  <a:solidFill>
                    <a:srgbClr val="002050"/>
                  </a:solidFill>
                  <a:effectLst/>
                  <a:uLnTx/>
                  <a:uFillTx/>
                  <a:latin typeface="Segoe UI"/>
                  <a:ea typeface="+mn-ea"/>
                  <a:cs typeface="+mn-cs"/>
                </a:rPr>
                <a:t>Hyper-V Container</a:t>
              </a:r>
            </a:p>
          </p:txBody>
        </p:sp>
        <p:pic>
          <p:nvPicPr>
            <p:cNvPr id="44" name="Picture 43"/>
            <p:cNvPicPr>
              <a:picLocks noChangeAspect="1"/>
            </p:cNvPicPr>
            <p:nvPr/>
          </p:nvPicPr>
          <p:blipFill>
            <a:blip r:embed="rId3"/>
            <a:stretch>
              <a:fillRect/>
            </a:stretch>
          </p:blipFill>
          <p:spPr>
            <a:xfrm>
              <a:off x="5346966" y="2478656"/>
              <a:ext cx="1828800" cy="1094806"/>
            </a:xfrm>
            <a:prstGeom prst="rect">
              <a:avLst/>
            </a:prstGeom>
          </p:spPr>
        </p:pic>
      </p:grpSp>
      <p:sp>
        <p:nvSpPr>
          <p:cNvPr id="45" name="Rectangle 44"/>
          <p:cNvSpPr/>
          <p:nvPr/>
        </p:nvSpPr>
        <p:spPr bwMode="auto">
          <a:xfrm>
            <a:off x="4918779" y="4176020"/>
            <a:ext cx="2356764" cy="17032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 name="Group 15"/>
          <p:cNvGrpSpPr/>
          <p:nvPr/>
        </p:nvGrpSpPr>
        <p:grpSpPr>
          <a:xfrm>
            <a:off x="4936917" y="4250723"/>
            <a:ext cx="2367311" cy="1709592"/>
            <a:chOff x="5035911" y="4335462"/>
            <a:chExt cx="2414781" cy="1743873"/>
          </a:xfrm>
        </p:grpSpPr>
        <p:sp>
          <p:nvSpPr>
            <p:cNvPr id="48" name="TextBox 17"/>
            <p:cNvSpPr txBox="1"/>
            <p:nvPr/>
          </p:nvSpPr>
          <p:spPr>
            <a:xfrm>
              <a:off x="5035911" y="5285271"/>
              <a:ext cx="2414781" cy="794064"/>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dirty="0">
                  <a:ln>
                    <a:noFill/>
                  </a:ln>
                  <a:solidFill>
                    <a:srgbClr val="002050"/>
                  </a:solidFill>
                  <a:effectLst/>
                  <a:uLnTx/>
                  <a:uFillTx/>
                  <a:latin typeface="Segoe UI"/>
                  <a:ea typeface="+mn-ea"/>
                  <a:cs typeface="+mn-cs"/>
                </a:rPr>
                <a:t>Windows Server Container</a:t>
              </a:r>
            </a:p>
          </p:txBody>
        </p:sp>
        <p:pic>
          <p:nvPicPr>
            <p:cNvPr id="43" name="Picture 42"/>
            <p:cNvPicPr>
              <a:picLocks noChangeAspect="1"/>
            </p:cNvPicPr>
            <p:nvPr/>
          </p:nvPicPr>
          <p:blipFill>
            <a:blip r:embed="rId4"/>
            <a:stretch>
              <a:fillRect/>
            </a:stretch>
          </p:blipFill>
          <p:spPr>
            <a:xfrm>
              <a:off x="5323522" y="4335462"/>
              <a:ext cx="1828800" cy="1045654"/>
            </a:xfrm>
            <a:prstGeom prst="rect">
              <a:avLst/>
            </a:prstGeom>
          </p:spPr>
        </p:pic>
      </p:grpSp>
      <p:sp>
        <p:nvSpPr>
          <p:cNvPr id="4" name="TextBox 3"/>
          <p:cNvSpPr txBox="1"/>
          <p:nvPr/>
        </p:nvSpPr>
        <p:spPr>
          <a:xfrm>
            <a:off x="3856099" y="5819466"/>
            <a:ext cx="4482124" cy="615522"/>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dirty="0">
                <a:ln>
                  <a:noFill/>
                </a:ln>
                <a:solidFill>
                  <a:srgbClr val="FFFFFF"/>
                </a:solidFill>
                <a:effectLst/>
                <a:uLnTx/>
                <a:uFillTx/>
                <a:latin typeface="Segoe UI Light"/>
                <a:ea typeface="+mn-ea"/>
                <a:cs typeface="+mn-cs"/>
              </a:rPr>
              <a:t>Write once, deploy anywhere</a:t>
            </a:r>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4491" y="3489593"/>
            <a:ext cx="2925339" cy="747023"/>
          </a:xfrm>
          <a:prstGeom prst="rect">
            <a:avLst/>
          </a:prstGeom>
        </p:spPr>
      </p:pic>
      <p:grpSp>
        <p:nvGrpSpPr>
          <p:cNvPr id="9" name="Group 8"/>
          <p:cNvGrpSpPr/>
          <p:nvPr/>
        </p:nvGrpSpPr>
        <p:grpSpPr>
          <a:xfrm>
            <a:off x="9192444" y="1262640"/>
            <a:ext cx="2465168" cy="5079741"/>
            <a:chOff x="9376771" y="1287462"/>
            <a:chExt cx="2514600" cy="5181600"/>
          </a:xfrm>
        </p:grpSpPr>
        <p:sp>
          <p:nvSpPr>
            <p:cNvPr id="81" name="Rounded Rectangle 1"/>
            <p:cNvSpPr/>
            <p:nvPr/>
          </p:nvSpPr>
          <p:spPr bwMode="auto">
            <a:xfrm>
              <a:off x="9376771" y="1287462"/>
              <a:ext cx="2514600" cy="5181600"/>
            </a:xfrm>
            <a:prstGeom prst="roundRect">
              <a:avLst>
                <a:gd name="adj" fmla="val 0"/>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89642"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dirty="0">
                  <a:ln>
                    <a:noFill/>
                  </a:ln>
                  <a:solidFill>
                    <a:srgbClr val="002050"/>
                  </a:solidFill>
                  <a:effectLst/>
                  <a:uLnTx/>
                  <a:uFillTx/>
                  <a:latin typeface="Segoe UI"/>
                  <a:ea typeface="+mn-ea"/>
                  <a:cs typeface="+mn-cs"/>
                </a:rPr>
                <a:t>Container Management</a:t>
              </a:r>
            </a:p>
          </p:txBody>
        </p:sp>
        <p:grpSp>
          <p:nvGrpSpPr>
            <p:cNvPr id="61" name="Group 29"/>
            <p:cNvGrpSpPr/>
            <p:nvPr/>
          </p:nvGrpSpPr>
          <p:grpSpPr>
            <a:xfrm>
              <a:off x="9723437" y="1428976"/>
              <a:ext cx="1828800" cy="1371600"/>
              <a:chOff x="4095970" y="-661887"/>
              <a:chExt cx="1828800" cy="1371600"/>
            </a:xfrm>
          </p:grpSpPr>
          <p:sp>
            <p:nvSpPr>
              <p:cNvPr id="68" name="Rectangle 67"/>
              <p:cNvSpPr/>
              <p:nvPr/>
            </p:nvSpPr>
            <p:spPr>
              <a:xfrm>
                <a:off x="4095970" y="-661887"/>
                <a:ext cx="1828800" cy="1371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PowerShell</a:t>
                </a:r>
              </a:p>
            </p:txBody>
          </p:sp>
          <p:pic>
            <p:nvPicPr>
              <p:cNvPr id="69" name="Picture 6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68334" y="-244583"/>
                <a:ext cx="884073" cy="884073"/>
              </a:xfrm>
              <a:prstGeom prst="rect">
                <a:avLst/>
              </a:prstGeom>
            </p:spPr>
          </p:pic>
        </p:grpSp>
        <p:grpSp>
          <p:nvGrpSpPr>
            <p:cNvPr id="62" name="Group 30"/>
            <p:cNvGrpSpPr/>
            <p:nvPr/>
          </p:nvGrpSpPr>
          <p:grpSpPr>
            <a:xfrm>
              <a:off x="9719671" y="4372041"/>
              <a:ext cx="1828800" cy="1388456"/>
              <a:chOff x="8354162" y="845633"/>
              <a:chExt cx="1828800" cy="1388456"/>
            </a:xfrm>
          </p:grpSpPr>
          <p:sp>
            <p:nvSpPr>
              <p:cNvPr id="66" name="Rectangle 65"/>
              <p:cNvSpPr/>
              <p:nvPr/>
            </p:nvSpPr>
            <p:spPr>
              <a:xfrm>
                <a:off x="8354162" y="845633"/>
                <a:ext cx="1828800" cy="1371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Others</a:t>
                </a:r>
              </a:p>
            </p:txBody>
          </p:sp>
          <p:pic>
            <p:nvPicPr>
              <p:cNvPr id="67" name="Picture 2" descr="C:\Users\mitchellg\Desktop\Automated_2.png"/>
              <p:cNvPicPr>
                <a:picLocks noChangeAspect="1" noChangeArrowheads="1"/>
              </p:cNvPicPr>
              <p:nvPr/>
            </p:nvPicPr>
            <p:blipFill>
              <a:blip r:embed="rId7" cstate="print">
                <a:lum bright="100000"/>
              </a:blip>
              <a:srcRect/>
              <a:stretch>
                <a:fillRect/>
              </a:stretch>
            </p:blipFill>
            <p:spPr bwMode="auto">
              <a:xfrm>
                <a:off x="8662935" y="1022834"/>
                <a:ext cx="1211255" cy="1211255"/>
              </a:xfrm>
              <a:prstGeom prst="rect">
                <a:avLst/>
              </a:prstGeom>
              <a:noFill/>
            </p:spPr>
          </p:pic>
        </p:grpSp>
        <p:grpSp>
          <p:nvGrpSpPr>
            <p:cNvPr id="63" name="Group 31"/>
            <p:cNvGrpSpPr/>
            <p:nvPr/>
          </p:nvGrpSpPr>
          <p:grpSpPr>
            <a:xfrm>
              <a:off x="9655873" y="2887662"/>
              <a:ext cx="1956396" cy="1371600"/>
              <a:chOff x="6173862" y="2274002"/>
              <a:chExt cx="1956396" cy="1371600"/>
            </a:xfrm>
          </p:grpSpPr>
          <p:sp>
            <p:nvSpPr>
              <p:cNvPr id="64" name="Rectangle 63"/>
              <p:cNvSpPr/>
              <p:nvPr/>
            </p:nvSpPr>
            <p:spPr>
              <a:xfrm>
                <a:off x="6237660" y="2274002"/>
                <a:ext cx="1828800" cy="1371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Docker</a:t>
                </a:r>
              </a:p>
            </p:txBody>
          </p:sp>
          <p:pic>
            <p:nvPicPr>
              <p:cNvPr id="65" name="Picture 6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73862" y="2719557"/>
                <a:ext cx="1956396" cy="672474"/>
              </a:xfrm>
              <a:prstGeom prst="rect">
                <a:avLst/>
              </a:prstGeom>
            </p:spPr>
          </p:pic>
        </p:grpSp>
      </p:grpSp>
      <p:grpSp>
        <p:nvGrpSpPr>
          <p:cNvPr id="17" name="Group 16"/>
          <p:cNvGrpSpPr/>
          <p:nvPr/>
        </p:nvGrpSpPr>
        <p:grpSpPr>
          <a:xfrm>
            <a:off x="502040" y="1262640"/>
            <a:ext cx="2465168" cy="5079741"/>
            <a:chOff x="512106" y="1287462"/>
            <a:chExt cx="2514600" cy="5181600"/>
          </a:xfrm>
        </p:grpSpPr>
        <p:sp>
          <p:nvSpPr>
            <p:cNvPr id="29" name="Rounded Rectangle 10"/>
            <p:cNvSpPr/>
            <p:nvPr/>
          </p:nvSpPr>
          <p:spPr bwMode="auto">
            <a:xfrm>
              <a:off x="512106" y="1287462"/>
              <a:ext cx="2514600" cy="51816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89642"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dirty="0">
                  <a:ln>
                    <a:noFill/>
                  </a:ln>
                  <a:solidFill>
                    <a:srgbClr val="002050"/>
                  </a:solidFill>
                  <a:effectLst/>
                  <a:uLnTx/>
                  <a:uFillTx/>
                  <a:latin typeface="Segoe UI"/>
                  <a:ea typeface="+mn-ea"/>
                  <a:cs typeface="+mn-cs"/>
                </a:rPr>
                <a:t>Windows Container Images</a:t>
              </a:r>
            </a:p>
          </p:txBody>
        </p:sp>
        <p:grpSp>
          <p:nvGrpSpPr>
            <p:cNvPr id="13" name="Group 12"/>
            <p:cNvGrpSpPr/>
            <p:nvPr/>
          </p:nvGrpSpPr>
          <p:grpSpPr>
            <a:xfrm>
              <a:off x="855006" y="1713409"/>
              <a:ext cx="1840521" cy="3888159"/>
              <a:chOff x="855006" y="1713409"/>
              <a:chExt cx="1840521" cy="3888159"/>
            </a:xfrm>
          </p:grpSpPr>
          <p:grpSp>
            <p:nvGrpSpPr>
              <p:cNvPr id="73" name="Group 72"/>
              <p:cNvGrpSpPr/>
              <p:nvPr/>
            </p:nvGrpSpPr>
            <p:grpSpPr>
              <a:xfrm>
                <a:off x="866727" y="4549242"/>
                <a:ext cx="1828800" cy="1052326"/>
                <a:chOff x="7926521" y="5797736"/>
                <a:chExt cx="1828800" cy="1052326"/>
              </a:xfrm>
            </p:grpSpPr>
            <p:pic>
              <p:nvPicPr>
                <p:cNvPr id="74" name="Picture 73"/>
                <p:cNvPicPr>
                  <a:picLocks noChangeAspect="1"/>
                </p:cNvPicPr>
                <p:nvPr/>
              </p:nvPicPr>
              <p:blipFill>
                <a:blip r:embed="rId9"/>
                <a:stretch>
                  <a:fillRect/>
                </a:stretch>
              </p:blipFill>
              <p:spPr>
                <a:xfrm>
                  <a:off x="7926521" y="5797736"/>
                  <a:ext cx="1828800" cy="1052326"/>
                </a:xfrm>
                <a:prstGeom prst="rect">
                  <a:avLst/>
                </a:prstGeom>
              </p:spPr>
            </p:pic>
            <p:pic>
              <p:nvPicPr>
                <p:cNvPr id="82" name="Picture 8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00654" y="6126189"/>
                  <a:ext cx="1680535" cy="395420"/>
                </a:xfrm>
                <a:prstGeom prst="rect">
                  <a:avLst/>
                </a:prstGeom>
              </p:spPr>
            </p:pic>
          </p:grpSp>
          <p:grpSp>
            <p:nvGrpSpPr>
              <p:cNvPr id="83" name="Group 82"/>
              <p:cNvGrpSpPr/>
              <p:nvPr/>
            </p:nvGrpSpPr>
            <p:grpSpPr>
              <a:xfrm>
                <a:off x="866727" y="3131325"/>
                <a:ext cx="1828800" cy="1052326"/>
                <a:chOff x="7909068" y="4710379"/>
                <a:chExt cx="1828800" cy="1052326"/>
              </a:xfrm>
            </p:grpSpPr>
            <p:pic>
              <p:nvPicPr>
                <p:cNvPr id="84" name="Picture 83"/>
                <p:cNvPicPr>
                  <a:picLocks noChangeAspect="1"/>
                </p:cNvPicPr>
                <p:nvPr/>
              </p:nvPicPr>
              <p:blipFill>
                <a:blip r:embed="rId9"/>
                <a:stretch>
                  <a:fillRect/>
                </a:stretch>
              </p:blipFill>
              <p:spPr>
                <a:xfrm>
                  <a:off x="7909068" y="4710379"/>
                  <a:ext cx="1828800" cy="1052326"/>
                </a:xfrm>
                <a:prstGeom prst="rect">
                  <a:avLst/>
                </a:prstGeom>
              </p:spPr>
            </p:pic>
            <p:sp>
              <p:nvSpPr>
                <p:cNvPr id="85" name="Rectangle 84"/>
                <p:cNvSpPr/>
                <p:nvPr/>
              </p:nvSpPr>
              <p:spPr>
                <a:xfrm>
                  <a:off x="8005788" y="4913377"/>
                  <a:ext cx="1635360" cy="646331"/>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961"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Application</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961" b="1"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Framework</a:t>
                  </a:r>
                </a:p>
              </p:txBody>
            </p:sp>
          </p:grpSp>
          <p:grpSp>
            <p:nvGrpSpPr>
              <p:cNvPr id="12" name="Group 11"/>
              <p:cNvGrpSpPr/>
              <p:nvPr/>
            </p:nvGrpSpPr>
            <p:grpSpPr>
              <a:xfrm>
                <a:off x="855006" y="1713409"/>
                <a:ext cx="1828800" cy="1052326"/>
                <a:chOff x="-1427125" y="1981800"/>
                <a:chExt cx="1828800" cy="1052326"/>
              </a:xfrm>
            </p:grpSpPr>
            <p:pic>
              <p:nvPicPr>
                <p:cNvPr id="87" name="Picture 86"/>
                <p:cNvPicPr>
                  <a:picLocks noChangeAspect="1"/>
                </p:cNvPicPr>
                <p:nvPr/>
              </p:nvPicPr>
              <p:blipFill>
                <a:blip r:embed="rId9"/>
                <a:stretch>
                  <a:fillRect/>
                </a:stretch>
              </p:blipFill>
              <p:spPr>
                <a:xfrm>
                  <a:off x="-1427125" y="1981800"/>
                  <a:ext cx="1828800" cy="1052326"/>
                </a:xfrm>
                <a:prstGeom prst="rect">
                  <a:avLst/>
                </a:prstGeom>
              </p:spPr>
            </p:pic>
            <p:pic>
              <p:nvPicPr>
                <p:cNvPr id="91" name="Picture 90"/>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799289" y="2206773"/>
                  <a:ext cx="566533" cy="605357"/>
                </a:xfrm>
                <a:prstGeom prst="rect">
                  <a:avLst/>
                </a:prstGeom>
              </p:spPr>
            </p:pic>
          </p:grpSp>
        </p:grpSp>
      </p:grpSp>
    </p:spTree>
    <p:extLst>
      <p:ext uri="{BB962C8B-B14F-4D97-AF65-F5344CB8AC3E}">
        <p14:creationId xmlns:p14="http://schemas.microsoft.com/office/powerpoint/2010/main" val="33095359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22" presetClass="entr" presetSubtype="8" fill="hold" nodeType="after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1250"/>
                                        <p:tgtEl>
                                          <p:spTgt spid="10"/>
                                        </p:tgtEl>
                                      </p:cBhvr>
                                    </p:animEffect>
                                  </p:childTnLst>
                                </p:cTn>
                              </p:par>
                              <p:par>
                                <p:cTn id="15" presetID="22" presetClass="entr" presetSubtype="8" fill="hold" nodeType="withEffect">
                                  <p:stCondLst>
                                    <p:cond delay="500"/>
                                  </p:stCondLst>
                                  <p:childTnLst>
                                    <p:set>
                                      <p:cBhvr>
                                        <p:cTn id="16" dur="1" fill="hold">
                                          <p:stCondLst>
                                            <p:cond delay="0"/>
                                          </p:stCondLst>
                                        </p:cTn>
                                        <p:tgtEl>
                                          <p:spTgt spid="47"/>
                                        </p:tgtEl>
                                        <p:attrNameLst>
                                          <p:attrName>style.visibility</p:attrName>
                                        </p:attrNameLst>
                                      </p:cBhvr>
                                      <p:to>
                                        <p:strVal val="visible"/>
                                      </p:to>
                                    </p:set>
                                    <p:animEffect transition="in" filter="wipe(left)">
                                      <p:cBhvr>
                                        <p:cTn id="17" dur="125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par>
                          <p:cTn id="23" fill="hold">
                            <p:stCondLst>
                              <p:cond delay="500"/>
                            </p:stCondLst>
                            <p:childTnLst>
                              <p:par>
                                <p:cTn id="24" presetID="22" presetClass="entr" presetSubtype="8" fill="hold" grpId="0" nodeType="afterEffect">
                                  <p:stCondLst>
                                    <p:cond delay="50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1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9" grpId="0"/>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Building our own Images - Dockerfile</a:t>
            </a:r>
            <a:endParaRPr lang="en-US" dirty="0"/>
          </a:p>
        </p:txBody>
      </p:sp>
      <p:sp>
        <p:nvSpPr>
          <p:cNvPr id="3" name="Text Placeholder 2"/>
          <p:cNvSpPr>
            <a:spLocks noGrp="1"/>
          </p:cNvSpPr>
          <p:nvPr>
            <p:ph type="body" sz="quarter" idx="10"/>
          </p:nvPr>
        </p:nvSpPr>
        <p:spPr>
          <a:xfrm>
            <a:off x="269239" y="1189177"/>
            <a:ext cx="7947959" cy="5343579"/>
          </a:xfrm>
        </p:spPr>
        <p:txBody>
          <a:bodyPr/>
          <a:lstStyle/>
          <a:p>
            <a:r>
              <a:rPr lang="en-US" dirty="0"/>
              <a:t>Method for automated container image creation</a:t>
            </a:r>
          </a:p>
          <a:p>
            <a:pPr lvl="1"/>
            <a:endParaRPr lang="en-US" dirty="0"/>
          </a:p>
          <a:p>
            <a:r>
              <a:rPr lang="en-US" dirty="0"/>
              <a:t>Consumed when running “</a:t>
            </a:r>
            <a:r>
              <a:rPr lang="en-US" dirty="0" err="1"/>
              <a:t>docker</a:t>
            </a:r>
            <a:r>
              <a:rPr lang="en-US" dirty="0"/>
              <a:t> build” </a:t>
            </a:r>
          </a:p>
          <a:p>
            <a:pPr lvl="1"/>
            <a:endParaRPr lang="en-US" dirty="0"/>
          </a:p>
          <a:p>
            <a:r>
              <a:rPr lang="en-US" dirty="0"/>
              <a:t>Enables automated builds via Docker hub</a:t>
            </a:r>
          </a:p>
          <a:p>
            <a:pPr lvl="1"/>
            <a:endParaRPr lang="en-US" dirty="0"/>
          </a:p>
          <a:p>
            <a:r>
              <a:rPr lang="en-US" dirty="0"/>
              <a:t>Caches unchanged commands</a:t>
            </a:r>
          </a:p>
        </p:txBody>
      </p:sp>
      <p:sp>
        <p:nvSpPr>
          <p:cNvPr id="24" name="Rectangle 23"/>
          <p:cNvSpPr/>
          <p:nvPr/>
        </p:nvSpPr>
        <p:spPr bwMode="auto">
          <a:xfrm>
            <a:off x="269238" y="1304694"/>
            <a:ext cx="8570986" cy="541803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The `FROM` instruction specifies the base image. You are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extending the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microsoft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aspnet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image.</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FROM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microsoft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aspnet</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Next, this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Dockerfile</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creates a directory for your application</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RUN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mkdir</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C:\helloaspnet</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configure the new site in IIS.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RUN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powershell</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NoProfile</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-Command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Import-module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IISAdministration</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New-</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IISSite</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-Name "ASPNET"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PhysicalPath</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C:\helloaspnet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BindingInformation</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"*:8000:"</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This instruction tells the container to listen on port 8000.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EXPOSE 8000</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The final instruction copies the site you published earlier into the container.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ADD WebApplication2/bin/</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PublishOutput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helloaspnet</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p:txBody>
      </p:sp>
      <p:grpSp>
        <p:nvGrpSpPr>
          <p:cNvPr id="4" name="Group 3"/>
          <p:cNvGrpSpPr/>
          <p:nvPr/>
        </p:nvGrpSpPr>
        <p:grpSpPr>
          <a:xfrm>
            <a:off x="7857514" y="43031"/>
            <a:ext cx="4352796" cy="6713654"/>
            <a:chOff x="7857514" y="43031"/>
            <a:chExt cx="4352796" cy="6713654"/>
          </a:xfrm>
        </p:grpSpPr>
        <p:sp>
          <p:nvSpPr>
            <p:cNvPr id="16" name="TextBox 15"/>
            <p:cNvSpPr txBox="1"/>
            <p:nvPr/>
          </p:nvSpPr>
          <p:spPr>
            <a:xfrm>
              <a:off x="9987512" y="6470703"/>
              <a:ext cx="888385" cy="18466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Content © Microsoft</a:t>
              </a:r>
            </a:p>
          </p:txBody>
        </p:sp>
        <p:sp>
          <p:nvSpPr>
            <p:cNvPr id="22" name="TextBox 21"/>
            <p:cNvSpPr txBox="1"/>
            <p:nvPr/>
          </p:nvSpPr>
          <p:spPr>
            <a:xfrm>
              <a:off x="9071812" y="1467853"/>
              <a:ext cx="3120188" cy="459202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Each adds a layer; temporary container.</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Group actionable items together to optimize for size.</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Separate to optimize for speed (if items change - cached layers)</a:t>
              </a:r>
            </a:p>
          </p:txBody>
        </p:sp>
        <p:sp>
          <p:nvSpPr>
            <p:cNvPr id="9" name="TextBox 8"/>
            <p:cNvSpPr txBox="1"/>
            <p:nvPr/>
          </p:nvSpPr>
          <p:spPr>
            <a:xfrm>
              <a:off x="9429890" y="6470703"/>
              <a:ext cx="1111250" cy="18466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Content © Microsoft</a:t>
              </a:r>
            </a:p>
          </p:txBody>
        </p:sp>
        <p:sp>
          <p:nvSpPr>
            <p:cNvPr id="10" name="Rectangle 9"/>
            <p:cNvSpPr/>
            <p:nvPr/>
          </p:nvSpPr>
          <p:spPr bwMode="auto">
            <a:xfrm>
              <a:off x="8745967" y="43031"/>
              <a:ext cx="3417424" cy="6713654"/>
            </a:xfrm>
            <a:prstGeom prst="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 name="Group 10"/>
            <p:cNvGrpSpPr/>
            <p:nvPr/>
          </p:nvGrpSpPr>
          <p:grpSpPr>
            <a:xfrm>
              <a:off x="9000049" y="2817931"/>
              <a:ext cx="3210261" cy="3889991"/>
              <a:chOff x="9637981" y="1567671"/>
              <a:chExt cx="2786449" cy="4149261"/>
            </a:xfrm>
          </p:grpSpPr>
          <p:pic>
            <p:nvPicPr>
              <p:cNvPr id="15" name="Picture 14"/>
              <p:cNvPicPr>
                <a:picLocks noChangeAspect="1"/>
              </p:cNvPicPr>
              <p:nvPr/>
            </p:nvPicPr>
            <p:blipFill>
              <a:blip r:embed="rId3"/>
              <a:stretch>
                <a:fillRect/>
              </a:stretch>
            </p:blipFill>
            <p:spPr>
              <a:xfrm>
                <a:off x="9653481" y="4387590"/>
                <a:ext cx="2600735" cy="1329342"/>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02338" y="5210936"/>
                <a:ext cx="1771246" cy="407275"/>
              </a:xfrm>
              <a:prstGeom prst="rect">
                <a:avLst/>
              </a:prstGeom>
            </p:spPr>
          </p:pic>
          <p:sp>
            <p:nvSpPr>
              <p:cNvPr id="18" name="TextBox 17"/>
              <p:cNvSpPr txBox="1"/>
              <p:nvPr/>
            </p:nvSpPr>
            <p:spPr>
              <a:xfrm>
                <a:off x="9726961" y="4387587"/>
                <a:ext cx="2697469" cy="1084975"/>
              </a:xfrm>
              <a:prstGeom prst="rect">
                <a:avLst/>
              </a:prstGeom>
              <a:noFill/>
            </p:spPr>
            <p:txBody>
              <a:bodyPr wrap="square" lIns="179056" tIns="143245" rIns="179056" bIns="143245" rtlCol="0">
                <a:spAutoFit/>
              </a:bodyPr>
              <a:lstStyle/>
              <a:p>
                <a:pPr marL="0" marR="0" lvl="0" indent="0" algn="ctr" defTabSz="914367" rtl="0" eaLnBrk="1" fontAlgn="auto" latinLnBrk="0" hangingPunct="1">
                  <a:lnSpc>
                    <a:spcPct val="90000"/>
                  </a:lnSpc>
                  <a:spcBef>
                    <a:spcPts val="0"/>
                  </a:spcBef>
                  <a:spcAft>
                    <a:spcPts val="587"/>
                  </a:spcAft>
                  <a:buClrTx/>
                  <a:buSzTx/>
                  <a:buFontTx/>
                  <a:buNone/>
                  <a:tabLst/>
                  <a:defRPr/>
                </a:pPr>
                <a:r>
                  <a:rPr kumimoji="0" lang="en-US" sz="23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Container OS</a:t>
                </a:r>
              </a:p>
              <a:p>
                <a:pPr marL="0" marR="0" lvl="0" indent="0" algn="ctr" defTabSz="914367" rtl="0" eaLnBrk="1" fontAlgn="auto" latinLnBrk="0" hangingPunct="1">
                  <a:lnSpc>
                    <a:spcPct val="90000"/>
                  </a:lnSpc>
                  <a:spcBef>
                    <a:spcPts val="0"/>
                  </a:spcBef>
                  <a:spcAft>
                    <a:spcPts val="587"/>
                  </a:spcAft>
                  <a:buClrTx/>
                  <a:buSzTx/>
                  <a:buFontTx/>
                  <a:buNone/>
                  <a:tabLst/>
                  <a:defRPr/>
                </a:pPr>
                <a:r>
                  <a:rPr kumimoji="0" lang="en-US" sz="23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Image</a:t>
                </a:r>
              </a:p>
            </p:txBody>
          </p:sp>
          <p:grpSp>
            <p:nvGrpSpPr>
              <p:cNvPr id="19" name="Group 18"/>
              <p:cNvGrpSpPr/>
              <p:nvPr/>
            </p:nvGrpSpPr>
            <p:grpSpPr>
              <a:xfrm>
                <a:off x="9637981" y="2994169"/>
                <a:ext cx="2596491" cy="1335430"/>
                <a:chOff x="9448991" y="2935729"/>
                <a:chExt cx="2545810" cy="1309365"/>
              </a:xfrm>
            </p:grpSpPr>
            <p:pic>
              <p:nvPicPr>
                <p:cNvPr id="27" name="Picture 26"/>
                <p:cNvPicPr>
                  <a:picLocks noChangeAspect="1"/>
                </p:cNvPicPr>
                <p:nvPr/>
              </p:nvPicPr>
              <p:blipFill>
                <a:blip r:embed="rId5"/>
                <a:stretch>
                  <a:fillRect/>
                </a:stretch>
              </p:blipFill>
              <p:spPr>
                <a:xfrm>
                  <a:off x="9448993" y="2935729"/>
                  <a:ext cx="2545808" cy="1309365"/>
                </a:xfrm>
                <a:prstGeom prst="rect">
                  <a:avLst/>
                </a:prstGeom>
              </p:spPr>
            </p:pic>
            <p:sp>
              <p:nvSpPr>
                <p:cNvPr id="28" name="TextBox 27"/>
                <p:cNvSpPr txBox="1"/>
                <p:nvPr/>
              </p:nvSpPr>
              <p:spPr>
                <a:xfrm>
                  <a:off x="9733264" y="3317443"/>
                  <a:ext cx="1736673" cy="642936"/>
                </a:xfrm>
                <a:prstGeom prst="rect">
                  <a:avLst/>
                </a:prstGeom>
                <a:noFill/>
              </p:spPr>
              <p:txBody>
                <a:bodyPr wrap="square" lIns="179056" tIns="143245" rIns="179056" bIns="143245" rtlCol="0">
                  <a:spAutoFit/>
                </a:bodyPr>
                <a:lstStyle/>
                <a:p>
                  <a:pPr marL="0" marR="0" lvl="0" indent="0" algn="ctr" defTabSz="914367" rtl="0" eaLnBrk="1" fontAlgn="auto" latinLnBrk="0" hangingPunct="1">
                    <a:lnSpc>
                      <a:spcPct val="90000"/>
                    </a:lnSpc>
                    <a:spcBef>
                      <a:spcPts val="0"/>
                    </a:spcBef>
                    <a:spcAft>
                      <a:spcPts val="587"/>
                    </a:spcAft>
                    <a:buClrTx/>
                    <a:buSzTx/>
                    <a:buFontTx/>
                    <a:buNone/>
                    <a:tabLst/>
                    <a:defRPr/>
                  </a:pPr>
                  <a:r>
                    <a:rPr kumimoji="0" lang="en-US" sz="2350" b="0" i="0" u="none" strike="noStrike" kern="1200" cap="none" spc="0" normalizeH="0" baseline="0" noProof="0" dirty="0">
                      <a:ln>
                        <a:noFill/>
                      </a:ln>
                      <a:solidFill>
                        <a:srgbClr val="0078D7"/>
                      </a:solidFill>
                      <a:effectLst/>
                      <a:uLnTx/>
                      <a:uFillTx/>
                      <a:latin typeface="Segoe UI"/>
                      <a:ea typeface="+mn-ea"/>
                      <a:cs typeface="+mn-cs"/>
                    </a:rPr>
                    <a:t>Sandbox</a:t>
                  </a:r>
                </a:p>
              </p:txBody>
            </p:sp>
            <p:pic>
              <p:nvPicPr>
                <p:cNvPr id="29" name="Picture 28"/>
                <p:cNvPicPr>
                  <a:picLocks noChangeAspect="1"/>
                </p:cNvPicPr>
                <p:nvPr/>
              </p:nvPicPr>
              <p:blipFill>
                <a:blip r:embed="rId3"/>
                <a:stretch>
                  <a:fillRect/>
                </a:stretch>
              </p:blipFill>
              <p:spPr>
                <a:xfrm>
                  <a:off x="9448991" y="2935729"/>
                  <a:ext cx="2545810" cy="1303395"/>
                </a:xfrm>
                <a:prstGeom prst="rect">
                  <a:avLst/>
                </a:prstGeom>
              </p:spPr>
            </p:pic>
            <p:sp>
              <p:nvSpPr>
                <p:cNvPr id="30" name="TextBox 29"/>
                <p:cNvSpPr txBox="1"/>
                <p:nvPr/>
              </p:nvSpPr>
              <p:spPr>
                <a:xfrm>
                  <a:off x="9536237" y="2961952"/>
                  <a:ext cx="2341179" cy="642936"/>
                </a:xfrm>
                <a:prstGeom prst="rect">
                  <a:avLst/>
                </a:prstGeom>
                <a:noFill/>
              </p:spPr>
              <p:txBody>
                <a:bodyPr wrap="square" lIns="179056" tIns="143245" rIns="179056" bIns="143245" rtlCol="0">
                  <a:spAutoFit/>
                </a:bodyPr>
                <a:lstStyle/>
                <a:p>
                  <a:pPr marL="0" marR="0" lvl="0" indent="0" algn="ctr" defTabSz="914367" rtl="0" eaLnBrk="1" fontAlgn="auto" latinLnBrk="0" hangingPunct="1">
                    <a:lnSpc>
                      <a:spcPct val="90000"/>
                    </a:lnSpc>
                    <a:spcBef>
                      <a:spcPts val="0"/>
                    </a:spcBef>
                    <a:spcAft>
                      <a:spcPts val="587"/>
                    </a:spcAft>
                    <a:buClrTx/>
                    <a:buSzTx/>
                    <a:buFontTx/>
                    <a:buNone/>
                    <a:tabLst/>
                    <a:defRPr/>
                  </a:pPr>
                  <a:r>
                    <a:rPr kumimoji="0" lang="en-US" sz="23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RUN </a:t>
                  </a:r>
                  <a:r>
                    <a:rPr kumimoji="0" lang="en-US" sz="235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rPr>
                    <a:t>mkdir</a:t>
                  </a:r>
                  <a:endParaRPr kumimoji="0" lang="en-US" sz="23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31" name="Rectangle 30"/>
                <p:cNvSpPr/>
                <p:nvPr/>
              </p:nvSpPr>
              <p:spPr bwMode="auto">
                <a:xfrm>
                  <a:off x="9997752" y="3653706"/>
                  <a:ext cx="1482848" cy="423074"/>
                </a:xfrm>
                <a:prstGeom prst="rect">
                  <a:avLst/>
                </a:prstGeom>
                <a:noFill/>
                <a:ln w="381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661" rIns="0" bIns="45661" numCol="1" rtlCol="0" anchor="ctr" anchorCtr="0" compatLnSpc="1">
                  <a:prstTxWarp prst="textNoShape">
                    <a:avLst/>
                  </a:prstTxWarp>
                </a:bodyPr>
                <a:lstStyle/>
                <a:p>
                  <a:pPr marL="0" marR="0" lvl="0" indent="0" algn="ctr" defTabSz="912848" rtl="0" eaLnBrk="1" fontAlgn="base" latinLnBrk="0" hangingPunct="1">
                    <a:lnSpc>
                      <a:spcPct val="100000"/>
                    </a:lnSpc>
                    <a:spcBef>
                      <a:spcPct val="0"/>
                    </a:spcBef>
                    <a:spcAft>
                      <a:spcPct val="0"/>
                    </a:spcAft>
                    <a:buClrTx/>
                    <a:buSzTx/>
                    <a:buFontTx/>
                    <a:buNone/>
                    <a:tabLst/>
                    <a:defRPr/>
                  </a:pPr>
                  <a:r>
                    <a:rPr kumimoji="0" lang="en-US" sz="1763" b="0" i="0" u="none" strike="noStrike" kern="1200" cap="none" spc="0" normalizeH="0" baseline="0" noProof="0" dirty="0">
                      <a:ln>
                        <a:noFill/>
                      </a:ln>
                      <a:solidFill>
                        <a:srgbClr val="FFFFFF"/>
                      </a:solidFill>
                      <a:effectLst/>
                      <a:uLnTx/>
                      <a:uFillTx/>
                      <a:latin typeface="Segoe UI"/>
                      <a:ea typeface="+mn-ea"/>
                      <a:cs typeface="+mn-cs"/>
                    </a:rPr>
                    <a:t>Layer 1</a:t>
                  </a:r>
                </a:p>
              </p:txBody>
            </p:sp>
          </p:grpSp>
          <p:grpSp>
            <p:nvGrpSpPr>
              <p:cNvPr id="20" name="Group 19"/>
              <p:cNvGrpSpPr/>
              <p:nvPr/>
            </p:nvGrpSpPr>
            <p:grpSpPr>
              <a:xfrm>
                <a:off x="9646754" y="1567671"/>
                <a:ext cx="2607462" cy="1329342"/>
                <a:chOff x="9457596" y="1537072"/>
                <a:chExt cx="2556567" cy="1303395"/>
              </a:xfrm>
            </p:grpSpPr>
            <p:sp>
              <p:nvSpPr>
                <p:cNvPr id="21" name="TextBox 20"/>
                <p:cNvSpPr txBox="1"/>
                <p:nvPr/>
              </p:nvSpPr>
              <p:spPr>
                <a:xfrm>
                  <a:off x="9740343" y="1957194"/>
                  <a:ext cx="1736673" cy="642936"/>
                </a:xfrm>
                <a:prstGeom prst="rect">
                  <a:avLst/>
                </a:prstGeom>
                <a:noFill/>
              </p:spPr>
              <p:txBody>
                <a:bodyPr wrap="square" lIns="179056" tIns="143245" rIns="179056" bIns="143245" rtlCol="0">
                  <a:spAutoFit/>
                </a:bodyPr>
                <a:lstStyle/>
                <a:p>
                  <a:pPr marL="0" marR="0" lvl="0" indent="0" algn="ctr" defTabSz="914367" rtl="0" eaLnBrk="1" fontAlgn="auto" latinLnBrk="0" hangingPunct="1">
                    <a:lnSpc>
                      <a:spcPct val="90000"/>
                    </a:lnSpc>
                    <a:spcBef>
                      <a:spcPts val="0"/>
                    </a:spcBef>
                    <a:spcAft>
                      <a:spcPts val="587"/>
                    </a:spcAft>
                    <a:buClrTx/>
                    <a:buSzTx/>
                    <a:buFontTx/>
                    <a:buNone/>
                    <a:tabLst/>
                    <a:defRPr/>
                  </a:pPr>
                  <a:r>
                    <a:rPr kumimoji="0" lang="en-US" sz="2350" b="0" i="0" u="none" strike="noStrike" kern="1200" cap="none" spc="0" normalizeH="0" baseline="0" noProof="0" dirty="0">
                      <a:ln>
                        <a:noFill/>
                      </a:ln>
                      <a:solidFill>
                        <a:srgbClr val="0078D7"/>
                      </a:solidFill>
                      <a:effectLst/>
                      <a:uLnTx/>
                      <a:uFillTx/>
                      <a:latin typeface="Segoe UI"/>
                      <a:ea typeface="+mn-ea"/>
                      <a:cs typeface="+mn-cs"/>
                    </a:rPr>
                    <a:t>Sandbox</a:t>
                  </a:r>
                </a:p>
              </p:txBody>
            </p:sp>
            <p:pic>
              <p:nvPicPr>
                <p:cNvPr id="23" name="Picture 22"/>
                <p:cNvPicPr>
                  <a:picLocks noChangeAspect="1"/>
                </p:cNvPicPr>
                <p:nvPr/>
              </p:nvPicPr>
              <p:blipFill>
                <a:blip r:embed="rId3"/>
                <a:stretch>
                  <a:fillRect/>
                </a:stretch>
              </p:blipFill>
              <p:spPr>
                <a:xfrm>
                  <a:off x="9457596" y="1537072"/>
                  <a:ext cx="2537206" cy="1303395"/>
                </a:xfrm>
                <a:prstGeom prst="rect">
                  <a:avLst/>
                </a:prstGeom>
              </p:spPr>
            </p:pic>
            <p:sp>
              <p:nvSpPr>
                <p:cNvPr id="25" name="TextBox 24"/>
                <p:cNvSpPr txBox="1"/>
                <p:nvPr/>
              </p:nvSpPr>
              <p:spPr>
                <a:xfrm>
                  <a:off x="9589233" y="1682593"/>
                  <a:ext cx="2424930" cy="983327"/>
                </a:xfrm>
                <a:prstGeom prst="rect">
                  <a:avLst/>
                </a:prstGeom>
                <a:noFill/>
              </p:spPr>
              <p:txBody>
                <a:bodyPr wrap="square" lIns="179056" tIns="143245" rIns="179056" bIns="143245" rtlCol="0">
                  <a:spAutoFit/>
                </a:bodyPr>
                <a:lstStyle/>
                <a:p>
                  <a:pPr marL="0" marR="0" lvl="0" indent="0" algn="ctr" defTabSz="914367" rtl="0" eaLnBrk="1" fontAlgn="auto" latinLnBrk="0" hangingPunct="1">
                    <a:lnSpc>
                      <a:spcPct val="90000"/>
                    </a:lnSpc>
                    <a:spcBef>
                      <a:spcPts val="0"/>
                    </a:spcBef>
                    <a:spcAft>
                      <a:spcPts val="587"/>
                    </a:spcAft>
                    <a:buClrTx/>
                    <a:buSzTx/>
                    <a:buFontTx/>
                    <a:buNone/>
                    <a:tabLst/>
                    <a:defRPr/>
                  </a:pPr>
                  <a:r>
                    <a:rPr kumimoji="0" lang="en-US" sz="23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RUN </a:t>
                  </a:r>
                  <a:r>
                    <a:rPr kumimoji="0" lang="en-US" sz="235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rPr>
                    <a:t>powershell</a:t>
                  </a:r>
                  <a:endParaRPr kumimoji="0" lang="en-US" sz="23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26" name="Rectangle 25"/>
                <p:cNvSpPr/>
                <p:nvPr/>
              </p:nvSpPr>
              <p:spPr bwMode="auto">
                <a:xfrm>
                  <a:off x="10056941" y="2197308"/>
                  <a:ext cx="1482848" cy="423074"/>
                </a:xfrm>
                <a:prstGeom prst="rect">
                  <a:avLst/>
                </a:prstGeom>
                <a:noFill/>
                <a:ln w="381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661" rIns="0" bIns="45661" numCol="1" rtlCol="0" anchor="ctr" anchorCtr="0" compatLnSpc="1">
                  <a:prstTxWarp prst="textNoShape">
                    <a:avLst/>
                  </a:prstTxWarp>
                </a:bodyPr>
                <a:lstStyle/>
                <a:p>
                  <a:pPr marL="0" marR="0" lvl="0" indent="0" algn="ctr" defTabSz="912848" rtl="0" eaLnBrk="1" fontAlgn="base" latinLnBrk="0" hangingPunct="1">
                    <a:lnSpc>
                      <a:spcPct val="100000"/>
                    </a:lnSpc>
                    <a:spcBef>
                      <a:spcPct val="0"/>
                    </a:spcBef>
                    <a:spcAft>
                      <a:spcPct val="0"/>
                    </a:spcAft>
                    <a:buClrTx/>
                    <a:buSzTx/>
                    <a:buFontTx/>
                    <a:buNone/>
                    <a:tabLst/>
                    <a:defRPr/>
                  </a:pPr>
                  <a:r>
                    <a:rPr kumimoji="0" lang="en-US" sz="1763" b="0" i="0" u="none" strike="noStrike" kern="1200" cap="none" spc="0" normalizeH="0" baseline="0" noProof="0" dirty="0">
                      <a:ln>
                        <a:noFill/>
                      </a:ln>
                      <a:solidFill>
                        <a:srgbClr val="FFFFFF"/>
                      </a:solidFill>
                      <a:effectLst/>
                      <a:uLnTx/>
                      <a:uFillTx/>
                      <a:latin typeface="Segoe UI"/>
                      <a:ea typeface="+mn-ea"/>
                      <a:cs typeface="+mn-cs"/>
                    </a:rPr>
                    <a:t>Layer 2</a:t>
                  </a:r>
                </a:p>
              </p:txBody>
            </p:sp>
          </p:grpSp>
        </p:grpSp>
        <p:pic>
          <p:nvPicPr>
            <p:cNvPr id="12" name="Picture 11"/>
            <p:cNvPicPr>
              <a:picLocks noChangeAspect="1"/>
            </p:cNvPicPr>
            <p:nvPr/>
          </p:nvPicPr>
          <p:blipFill>
            <a:blip r:embed="rId3"/>
            <a:stretch>
              <a:fillRect/>
            </a:stretch>
          </p:blipFill>
          <p:spPr>
            <a:xfrm>
              <a:off x="8986595" y="1466564"/>
              <a:ext cx="2981301" cy="1246277"/>
            </a:xfrm>
            <a:prstGeom prst="rect">
              <a:avLst/>
            </a:prstGeom>
          </p:spPr>
        </p:pic>
        <p:sp>
          <p:nvSpPr>
            <p:cNvPr id="13" name="TextBox 12"/>
            <p:cNvSpPr txBox="1"/>
            <p:nvPr/>
          </p:nvSpPr>
          <p:spPr>
            <a:xfrm>
              <a:off x="9141273" y="1605708"/>
              <a:ext cx="2849373" cy="614761"/>
            </a:xfrm>
            <a:prstGeom prst="rect">
              <a:avLst/>
            </a:prstGeom>
            <a:noFill/>
          </p:spPr>
          <p:txBody>
            <a:bodyPr wrap="square" lIns="179056" tIns="143245" rIns="179056" bIns="143245" rtlCol="0">
              <a:spAutoFit/>
            </a:bodyPr>
            <a:lstStyle/>
            <a:p>
              <a:pPr marL="0" marR="0" lvl="0" indent="0" algn="ctr" defTabSz="914367" rtl="0" eaLnBrk="1" fontAlgn="auto" latinLnBrk="0" hangingPunct="1">
                <a:lnSpc>
                  <a:spcPct val="90000"/>
                </a:lnSpc>
                <a:spcBef>
                  <a:spcPts val="0"/>
                </a:spcBef>
                <a:spcAft>
                  <a:spcPts val="587"/>
                </a:spcAft>
                <a:buClrTx/>
                <a:buSzTx/>
                <a:buFontTx/>
                <a:buNone/>
                <a:tabLst/>
                <a:defRPr/>
              </a:pPr>
              <a:r>
                <a:rPr kumimoji="0" lang="en-US" sz="23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EXPOSE</a:t>
              </a:r>
            </a:p>
          </p:txBody>
        </p:sp>
        <p:sp>
          <p:nvSpPr>
            <p:cNvPr id="14" name="Rectangle 13"/>
            <p:cNvSpPr/>
            <p:nvPr/>
          </p:nvSpPr>
          <p:spPr bwMode="auto">
            <a:xfrm>
              <a:off x="9606047" y="2095185"/>
              <a:ext cx="1742396" cy="404534"/>
            </a:xfrm>
            <a:prstGeom prst="rect">
              <a:avLst/>
            </a:prstGeom>
            <a:noFill/>
            <a:ln w="381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661" rIns="0" bIns="45661" numCol="1" rtlCol="0" anchor="ctr" anchorCtr="0" compatLnSpc="1">
              <a:prstTxWarp prst="textNoShape">
                <a:avLst/>
              </a:prstTxWarp>
            </a:bodyPr>
            <a:lstStyle/>
            <a:p>
              <a:pPr marL="0" marR="0" lvl="0" indent="0" algn="ctr" defTabSz="912848" rtl="0" eaLnBrk="1" fontAlgn="base" latinLnBrk="0" hangingPunct="1">
                <a:lnSpc>
                  <a:spcPct val="100000"/>
                </a:lnSpc>
                <a:spcBef>
                  <a:spcPct val="0"/>
                </a:spcBef>
                <a:spcAft>
                  <a:spcPct val="0"/>
                </a:spcAft>
                <a:buClrTx/>
                <a:buSzTx/>
                <a:buFontTx/>
                <a:buNone/>
                <a:tabLst/>
                <a:defRPr/>
              </a:pPr>
              <a:r>
                <a:rPr kumimoji="0" lang="en-US" sz="1763" b="0" i="0" u="none" strike="noStrike" kern="1200" cap="none" spc="0" normalizeH="0" baseline="0" noProof="0" dirty="0">
                  <a:ln>
                    <a:noFill/>
                  </a:ln>
                  <a:solidFill>
                    <a:srgbClr val="FFFFFF"/>
                  </a:solidFill>
                  <a:effectLst/>
                  <a:uLnTx/>
                  <a:uFillTx/>
                  <a:latin typeface="Segoe UI"/>
                  <a:ea typeface="+mn-ea"/>
                  <a:cs typeface="+mn-cs"/>
                </a:rPr>
                <a:t>Layer 3</a:t>
              </a:r>
            </a:p>
          </p:txBody>
        </p:sp>
        <p:sp>
          <p:nvSpPr>
            <p:cNvPr id="32" name="Arrow: Right 31"/>
            <p:cNvSpPr/>
            <p:nvPr/>
          </p:nvSpPr>
          <p:spPr bwMode="auto">
            <a:xfrm rot="16200000">
              <a:off x="7312944" y="5064849"/>
              <a:ext cx="2187644" cy="109850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3" name="Picture 32"/>
            <p:cNvPicPr>
              <a:picLocks noChangeAspect="1"/>
            </p:cNvPicPr>
            <p:nvPr/>
          </p:nvPicPr>
          <p:blipFill>
            <a:blip r:embed="rId3"/>
            <a:stretch>
              <a:fillRect/>
            </a:stretch>
          </p:blipFill>
          <p:spPr>
            <a:xfrm>
              <a:off x="8987759" y="144709"/>
              <a:ext cx="2981301" cy="1246277"/>
            </a:xfrm>
            <a:prstGeom prst="rect">
              <a:avLst/>
            </a:prstGeom>
          </p:spPr>
        </p:pic>
        <p:sp>
          <p:nvSpPr>
            <p:cNvPr id="34" name="TextBox 33"/>
            <p:cNvSpPr txBox="1"/>
            <p:nvPr/>
          </p:nvSpPr>
          <p:spPr>
            <a:xfrm>
              <a:off x="9142437" y="283853"/>
              <a:ext cx="2849373" cy="614761"/>
            </a:xfrm>
            <a:prstGeom prst="rect">
              <a:avLst/>
            </a:prstGeom>
            <a:noFill/>
          </p:spPr>
          <p:txBody>
            <a:bodyPr wrap="square" lIns="179056" tIns="143245" rIns="179056" bIns="143245" rtlCol="0">
              <a:spAutoFit/>
            </a:bodyPr>
            <a:lstStyle/>
            <a:p>
              <a:pPr marL="0" marR="0" lvl="0" indent="0" algn="ctr" defTabSz="914367" rtl="0" eaLnBrk="1" fontAlgn="auto" latinLnBrk="0" hangingPunct="1">
                <a:lnSpc>
                  <a:spcPct val="90000"/>
                </a:lnSpc>
                <a:spcBef>
                  <a:spcPts val="0"/>
                </a:spcBef>
                <a:spcAft>
                  <a:spcPts val="587"/>
                </a:spcAft>
                <a:buClrTx/>
                <a:buSzTx/>
                <a:buFontTx/>
                <a:buNone/>
                <a:tabLst/>
                <a:defRPr/>
              </a:pPr>
              <a:r>
                <a:rPr kumimoji="0" lang="en-US" sz="23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ADD</a:t>
              </a:r>
            </a:p>
          </p:txBody>
        </p:sp>
        <p:sp>
          <p:nvSpPr>
            <p:cNvPr id="37" name="Rectangle 36"/>
            <p:cNvSpPr/>
            <p:nvPr/>
          </p:nvSpPr>
          <p:spPr bwMode="auto">
            <a:xfrm>
              <a:off x="9606047" y="806033"/>
              <a:ext cx="1742396" cy="404534"/>
            </a:xfrm>
            <a:prstGeom prst="rect">
              <a:avLst/>
            </a:prstGeom>
            <a:noFill/>
            <a:ln w="381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661" rIns="0" bIns="45661" numCol="1" rtlCol="0" anchor="ctr" anchorCtr="0" compatLnSpc="1">
              <a:prstTxWarp prst="textNoShape">
                <a:avLst/>
              </a:prstTxWarp>
            </a:bodyPr>
            <a:lstStyle/>
            <a:p>
              <a:pPr marL="0" marR="0" lvl="0" indent="0" algn="ctr" defTabSz="912848" rtl="0" eaLnBrk="1" fontAlgn="base" latinLnBrk="0" hangingPunct="1">
                <a:lnSpc>
                  <a:spcPct val="100000"/>
                </a:lnSpc>
                <a:spcBef>
                  <a:spcPct val="0"/>
                </a:spcBef>
                <a:spcAft>
                  <a:spcPct val="0"/>
                </a:spcAft>
                <a:buClrTx/>
                <a:buSzTx/>
                <a:buFontTx/>
                <a:buNone/>
                <a:tabLst/>
                <a:defRPr/>
              </a:pPr>
              <a:r>
                <a:rPr kumimoji="0" lang="en-US" sz="1763" b="0" i="0" u="none" strike="noStrike" kern="1200" cap="none" spc="0" normalizeH="0" baseline="0" noProof="0" dirty="0">
                  <a:ln>
                    <a:noFill/>
                  </a:ln>
                  <a:solidFill>
                    <a:srgbClr val="FFFFFF"/>
                  </a:solidFill>
                  <a:effectLst/>
                  <a:uLnTx/>
                  <a:uFillTx/>
                  <a:latin typeface="Segoe UI"/>
                  <a:ea typeface="+mn-ea"/>
                  <a:cs typeface="+mn-cs"/>
                </a:rPr>
                <a:t>Layer 4</a:t>
              </a:r>
            </a:p>
          </p:txBody>
        </p:sp>
      </p:grpSp>
    </p:spTree>
    <p:extLst>
      <p:ext uri="{BB962C8B-B14F-4D97-AF65-F5344CB8AC3E}">
        <p14:creationId xmlns:p14="http://schemas.microsoft.com/office/powerpoint/2010/main" val="20102981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1189494"/>
            <a:ext cx="11653523" cy="4501756"/>
          </a:xfrm>
        </p:spPr>
        <p:txBody>
          <a:bodyPr/>
          <a:lstStyle/>
          <a:p>
            <a:r>
              <a:rPr lang="en-US" dirty="0">
                <a:solidFill>
                  <a:schemeClr val="tx2"/>
                </a:solidFill>
              </a:rPr>
              <a:t>Ready for Enterprise Applications</a:t>
            </a:r>
          </a:p>
          <a:p>
            <a:pPr lvl="1"/>
            <a:r>
              <a:rPr lang="en-US" dirty="0"/>
              <a:t>No infrastructure changes to Active Directory required</a:t>
            </a:r>
          </a:p>
          <a:p>
            <a:pPr lvl="1"/>
            <a:r>
              <a:rPr lang="en-US" dirty="0"/>
              <a:t>Leverages Group Managed Service Accounts</a:t>
            </a:r>
          </a:p>
          <a:p>
            <a:pPr lvl="1"/>
            <a:r>
              <a:rPr lang="en-US" dirty="0"/>
              <a:t>Enables containerized applications to authenticate with SQL Server, file shares, and more</a:t>
            </a:r>
          </a:p>
          <a:p>
            <a:pPr lvl="1"/>
            <a:endParaRPr lang="en-US" dirty="0"/>
          </a:p>
          <a:p>
            <a:r>
              <a:rPr lang="en-US" dirty="0">
                <a:solidFill>
                  <a:schemeClr val="tx2"/>
                </a:solidFill>
              </a:rPr>
              <a:t>Simple and Secure</a:t>
            </a:r>
          </a:p>
          <a:p>
            <a:pPr lvl="1"/>
            <a:r>
              <a:rPr lang="en-US" dirty="0"/>
              <a:t>Identity specified at container start time</a:t>
            </a:r>
          </a:p>
          <a:p>
            <a:pPr lvl="1"/>
            <a:r>
              <a:rPr lang="en-US" dirty="0"/>
              <a:t>Credentials are not stored within the container image</a:t>
            </a:r>
          </a:p>
          <a:p>
            <a:pPr lvl="1"/>
            <a:r>
              <a:rPr lang="en-US" dirty="0"/>
              <a:t>No changes required to move across environments i.e. dev, test, prod, cloud</a:t>
            </a:r>
          </a:p>
        </p:txBody>
      </p:sp>
      <p:sp>
        <p:nvSpPr>
          <p:cNvPr id="2" name="Title 1"/>
          <p:cNvSpPr>
            <a:spLocks noGrp="1"/>
          </p:cNvSpPr>
          <p:nvPr>
            <p:ph type="title"/>
          </p:nvPr>
        </p:nvSpPr>
        <p:spPr/>
        <p:txBody>
          <a:bodyPr/>
          <a:lstStyle/>
          <a:p>
            <a:r>
              <a:rPr lang="en-US" dirty="0"/>
              <a:t>Active Directory Identity for Containers</a:t>
            </a:r>
          </a:p>
        </p:txBody>
      </p:sp>
    </p:spTree>
    <p:extLst>
      <p:ext uri="{BB962C8B-B14F-4D97-AF65-F5344CB8AC3E}">
        <p14:creationId xmlns:p14="http://schemas.microsoft.com/office/powerpoint/2010/main" val="37360089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Visual Studio 2017 Docker Tools</a:t>
            </a:r>
          </a:p>
        </p:txBody>
      </p:sp>
      <p:sp>
        <p:nvSpPr>
          <p:cNvPr id="3" name="Text Placeholder 2"/>
          <p:cNvSpPr>
            <a:spLocks noGrp="1"/>
          </p:cNvSpPr>
          <p:nvPr>
            <p:ph type="body" sz="quarter" idx="12"/>
          </p:nvPr>
        </p:nvSpPr>
        <p:spPr>
          <a:xfrm>
            <a:off x="269240" y="3877277"/>
            <a:ext cx="8964247" cy="1164421"/>
          </a:xfrm>
        </p:spPr>
        <p:txBody>
          <a:bodyPr/>
          <a:lstStyle/>
          <a:p>
            <a:r>
              <a:rPr lang="en-US" dirty="0"/>
              <a:t>ASP.NET Web App in Docker</a:t>
            </a:r>
          </a:p>
          <a:p>
            <a:r>
              <a:rPr lang="en-US" dirty="0"/>
              <a:t>Docker Compose</a:t>
            </a:r>
          </a:p>
        </p:txBody>
      </p:sp>
      <p:pic>
        <p:nvPicPr>
          <p:cNvPr id="7" name="Picture 6"/>
          <p:cNvPicPr>
            <a:picLocks noChangeAspect="1"/>
          </p:cNvPicPr>
          <p:nvPr/>
        </p:nvPicPr>
        <p:blipFill>
          <a:blip r:embed="rId3"/>
          <a:stretch>
            <a:fillRect/>
          </a:stretch>
        </p:blipFill>
        <p:spPr>
          <a:xfrm>
            <a:off x="10199375" y="132682"/>
            <a:ext cx="1794134" cy="6725318"/>
          </a:xfrm>
          <a:prstGeom prst="rect">
            <a:avLst/>
          </a:prstGeom>
        </p:spPr>
      </p:pic>
    </p:spTree>
    <p:extLst>
      <p:ext uri="{BB962C8B-B14F-4D97-AF65-F5344CB8AC3E}">
        <p14:creationId xmlns:p14="http://schemas.microsoft.com/office/powerpoint/2010/main" val="354086379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Running our first Container/Image</a:t>
            </a:r>
            <a:endParaRPr lang="en-US" dirty="0"/>
          </a:p>
        </p:txBody>
      </p:sp>
      <p:sp>
        <p:nvSpPr>
          <p:cNvPr id="3" name="Text Placeholder 2"/>
          <p:cNvSpPr>
            <a:spLocks noGrp="1"/>
          </p:cNvSpPr>
          <p:nvPr>
            <p:ph type="body" sz="quarter" idx="10"/>
          </p:nvPr>
        </p:nvSpPr>
        <p:spPr>
          <a:xfrm>
            <a:off x="269239" y="1189177"/>
            <a:ext cx="11653523" cy="5042021"/>
          </a:xfrm>
        </p:spPr>
        <p:txBody>
          <a:bodyPr/>
          <a:lstStyle/>
          <a:p>
            <a:r>
              <a:rPr lang="en-US" dirty="0"/>
              <a:t>Create and run a container from an image (first time)</a:t>
            </a:r>
          </a:p>
          <a:p>
            <a:pPr lvl="1"/>
            <a:r>
              <a:rPr lang="en-US" dirty="0" err="1">
                <a:latin typeface="Consolas" panose="020B0609020204030204" pitchFamily="49" charset="0"/>
              </a:rPr>
              <a:t>docker</a:t>
            </a:r>
            <a:r>
              <a:rPr lang="en-US" dirty="0">
                <a:latin typeface="Consolas" panose="020B0609020204030204" pitchFamily="49" charset="0"/>
              </a:rPr>
              <a:t> run &lt;image&gt;  </a:t>
            </a:r>
            <a:r>
              <a:rPr lang="en-US" dirty="0"/>
              <a:t>(will pull image if not available locally)</a:t>
            </a:r>
          </a:p>
          <a:p>
            <a:pPr lvl="1"/>
            <a:endParaRPr lang="en-US" dirty="0"/>
          </a:p>
          <a:p>
            <a:r>
              <a:rPr lang="en-US" dirty="0"/>
              <a:t>List containers</a:t>
            </a:r>
          </a:p>
          <a:p>
            <a:pPr lvl="1"/>
            <a:r>
              <a:rPr lang="en-US" dirty="0" err="1">
                <a:latin typeface="Consolas" panose="020B0609020204030204" pitchFamily="49" charset="0"/>
              </a:rPr>
              <a:t>docker</a:t>
            </a:r>
            <a:r>
              <a:rPr lang="en-US" dirty="0">
                <a:latin typeface="Consolas" panose="020B0609020204030204" pitchFamily="49" charset="0"/>
              </a:rPr>
              <a:t> </a:t>
            </a:r>
            <a:r>
              <a:rPr lang="en-US" dirty="0" err="1">
                <a:latin typeface="Consolas" panose="020B0609020204030204" pitchFamily="49" charset="0"/>
              </a:rPr>
              <a:t>ps</a:t>
            </a:r>
            <a:r>
              <a:rPr lang="en-US" dirty="0">
                <a:latin typeface="Consolas" panose="020B0609020204030204" pitchFamily="49" charset="0"/>
              </a:rPr>
              <a:t> –a </a:t>
            </a:r>
            <a:r>
              <a:rPr lang="en-US" dirty="0"/>
              <a:t>(‘-a’ says to include stopped containers)</a:t>
            </a:r>
          </a:p>
          <a:p>
            <a:pPr lvl="1"/>
            <a:endParaRPr lang="en-US" dirty="0"/>
          </a:p>
          <a:p>
            <a:r>
              <a:rPr lang="en-US" dirty="0"/>
              <a:t>Run an existing container</a:t>
            </a:r>
          </a:p>
          <a:p>
            <a:pPr lvl="1"/>
            <a:r>
              <a:rPr lang="en-US" dirty="0" err="1">
                <a:latin typeface="Consolas" panose="020B0609020204030204" pitchFamily="49" charset="0"/>
              </a:rPr>
              <a:t>docker</a:t>
            </a:r>
            <a:r>
              <a:rPr lang="en-US" dirty="0">
                <a:latin typeface="Consolas" panose="020B0609020204030204" pitchFamily="49" charset="0"/>
              </a:rPr>
              <a:t> start </a:t>
            </a:r>
            <a:r>
              <a:rPr lang="en-US" dirty="0"/>
              <a:t>(-</a:t>
            </a:r>
            <a:r>
              <a:rPr lang="en-US" dirty="0" err="1"/>
              <a:t>ia</a:t>
            </a:r>
            <a:r>
              <a:rPr lang="en-US" dirty="0"/>
              <a:t> for interactive sessions, -a just for output)</a:t>
            </a:r>
          </a:p>
          <a:p>
            <a:pPr lvl="1"/>
            <a:endParaRPr lang="en-US" dirty="0"/>
          </a:p>
          <a:p>
            <a:r>
              <a:rPr lang="en-US" dirty="0"/>
              <a:t>Stop a running container</a:t>
            </a:r>
          </a:p>
          <a:p>
            <a:pPr lvl="1"/>
            <a:r>
              <a:rPr lang="en-US" dirty="0" err="1">
                <a:latin typeface="Consolas" panose="020B0609020204030204" pitchFamily="49" charset="0"/>
              </a:rPr>
              <a:t>docker</a:t>
            </a:r>
            <a:r>
              <a:rPr lang="en-US" dirty="0">
                <a:latin typeface="Consolas" panose="020B0609020204030204" pitchFamily="49" charset="0"/>
              </a:rPr>
              <a:t> stop</a:t>
            </a:r>
          </a:p>
        </p:txBody>
      </p:sp>
      <p:sp>
        <p:nvSpPr>
          <p:cNvPr id="16" name="TextBox 15"/>
          <p:cNvSpPr txBox="1"/>
          <p:nvPr/>
        </p:nvSpPr>
        <p:spPr>
          <a:xfrm>
            <a:off x="9987512" y="6470703"/>
            <a:ext cx="888385" cy="18466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Content © Microsoft</a:t>
            </a:r>
          </a:p>
        </p:txBody>
      </p:sp>
    </p:spTree>
    <p:extLst>
      <p:ext uri="{BB962C8B-B14F-4D97-AF65-F5344CB8AC3E}">
        <p14:creationId xmlns:p14="http://schemas.microsoft.com/office/powerpoint/2010/main" val="3541645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500"/>
                                        <p:tgtEl>
                                          <p:spTgt spid="3">
                                            <p:txEl>
                                              <p:pRg st="9" end="9"/>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10" end="10"/>
                                            </p:txEl>
                                          </p:spTgt>
                                        </p:tgtEl>
                                        <p:attrNameLst>
                                          <p:attrName>style.visibility</p:attrName>
                                        </p:attrNameLst>
                                      </p:cBhvr>
                                      <p:to>
                                        <p:strVal val="visible"/>
                                      </p:to>
                                    </p:set>
                                    <p:animEffect transition="in" filter="fade">
                                      <p:cBhvr>
                                        <p:cTn id="30"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Managing Containers</a:t>
            </a:r>
            <a:endParaRPr lang="en-US" dirty="0"/>
          </a:p>
        </p:txBody>
      </p:sp>
      <p:sp>
        <p:nvSpPr>
          <p:cNvPr id="3" name="Text Placeholder 2"/>
          <p:cNvSpPr>
            <a:spLocks noGrp="1"/>
          </p:cNvSpPr>
          <p:nvPr>
            <p:ph type="body" sz="quarter" idx="10"/>
          </p:nvPr>
        </p:nvSpPr>
        <p:spPr>
          <a:xfrm>
            <a:off x="269239" y="1189177"/>
            <a:ext cx="11653523" cy="2387064"/>
          </a:xfrm>
        </p:spPr>
        <p:txBody>
          <a:bodyPr/>
          <a:lstStyle/>
          <a:p>
            <a:r>
              <a:rPr lang="en-US" dirty="0"/>
              <a:t>Remove an existing container</a:t>
            </a:r>
          </a:p>
          <a:p>
            <a:pPr lvl="1"/>
            <a:r>
              <a:rPr lang="en-US" dirty="0" err="1">
                <a:latin typeface="Consolas" panose="020B0609020204030204" pitchFamily="49" charset="0"/>
              </a:rPr>
              <a:t>docker</a:t>
            </a:r>
            <a:r>
              <a:rPr lang="en-US" dirty="0">
                <a:latin typeface="Consolas" panose="020B0609020204030204" pitchFamily="49" charset="0"/>
              </a:rPr>
              <a:t> </a:t>
            </a:r>
            <a:r>
              <a:rPr lang="en-US" dirty="0" err="1">
                <a:latin typeface="Consolas" panose="020B0609020204030204" pitchFamily="49" charset="0"/>
              </a:rPr>
              <a:t>rm</a:t>
            </a:r>
            <a:r>
              <a:rPr lang="en-US" dirty="0"/>
              <a:t> &lt;container&gt; (add a –f to remove ‘force’)</a:t>
            </a:r>
          </a:p>
          <a:p>
            <a:pPr lvl="1"/>
            <a:endParaRPr lang="en-US" dirty="0"/>
          </a:p>
          <a:p>
            <a:r>
              <a:rPr lang="en-US" dirty="0"/>
              <a:t>Remove all containers </a:t>
            </a:r>
            <a:r>
              <a:rPr lang="en-US" sz="2800" b="1" dirty="0">
                <a:solidFill>
                  <a:srgbClr val="FF0000"/>
                </a:solidFill>
              </a:rPr>
              <a:t>(use with caution)</a:t>
            </a:r>
          </a:p>
          <a:p>
            <a:pPr lvl="1"/>
            <a:r>
              <a:rPr lang="en-US" dirty="0" err="1">
                <a:latin typeface="Consolas" panose="020B0609020204030204" pitchFamily="49" charset="0"/>
              </a:rPr>
              <a:t>docker</a:t>
            </a:r>
            <a:r>
              <a:rPr lang="en-US" dirty="0">
                <a:latin typeface="Consolas" panose="020B0609020204030204" pitchFamily="49" charset="0"/>
              </a:rPr>
              <a:t> </a:t>
            </a:r>
            <a:r>
              <a:rPr lang="en-US" dirty="0" err="1">
                <a:latin typeface="Consolas" panose="020B0609020204030204" pitchFamily="49" charset="0"/>
              </a:rPr>
              <a:t>ps</a:t>
            </a:r>
            <a:r>
              <a:rPr lang="en-US" dirty="0">
                <a:latin typeface="Consolas" panose="020B0609020204030204" pitchFamily="49" charset="0"/>
              </a:rPr>
              <a:t> –a -–format “{{.ID}}” | %{</a:t>
            </a:r>
            <a:r>
              <a:rPr lang="en-US" dirty="0" err="1">
                <a:latin typeface="Consolas" panose="020B0609020204030204" pitchFamily="49" charset="0"/>
              </a:rPr>
              <a:t>docker</a:t>
            </a:r>
            <a:r>
              <a:rPr lang="en-US" dirty="0">
                <a:latin typeface="Consolas" panose="020B0609020204030204" pitchFamily="49" charset="0"/>
              </a:rPr>
              <a:t> </a:t>
            </a:r>
            <a:r>
              <a:rPr lang="en-US" dirty="0" err="1">
                <a:latin typeface="Consolas" panose="020B0609020204030204" pitchFamily="49" charset="0"/>
              </a:rPr>
              <a:t>rm</a:t>
            </a:r>
            <a:r>
              <a:rPr lang="en-US" dirty="0">
                <a:latin typeface="Consolas" panose="020B0609020204030204" pitchFamily="49" charset="0"/>
              </a:rPr>
              <a:t> $_ -f}</a:t>
            </a:r>
          </a:p>
        </p:txBody>
      </p:sp>
      <p:sp>
        <p:nvSpPr>
          <p:cNvPr id="16" name="TextBox 15"/>
          <p:cNvSpPr txBox="1"/>
          <p:nvPr/>
        </p:nvSpPr>
        <p:spPr>
          <a:xfrm>
            <a:off x="9987512" y="6470703"/>
            <a:ext cx="888385" cy="18466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Content © Microsoft</a:t>
            </a:r>
          </a:p>
        </p:txBody>
      </p:sp>
    </p:spTree>
    <p:extLst>
      <p:ext uri="{BB962C8B-B14F-4D97-AF65-F5344CB8AC3E}">
        <p14:creationId xmlns:p14="http://schemas.microsoft.com/office/powerpoint/2010/main" val="3510368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2084172"/>
            <a:ext cx="11653523" cy="1292662"/>
          </a:xfrm>
        </p:spPr>
        <p:txBody>
          <a:bodyPr/>
          <a:lstStyle/>
          <a:p>
            <a:r>
              <a:rPr lang="en-US" dirty="0"/>
              <a:t>Docker </a:t>
            </a:r>
            <a:r>
              <a:rPr lang="en-US" sz="8000" dirty="0"/>
              <a:t>≠</a:t>
            </a:r>
            <a:r>
              <a:rPr lang="en-US" dirty="0"/>
              <a:t> Containers</a:t>
            </a:r>
          </a:p>
        </p:txBody>
      </p:sp>
    </p:spTree>
    <p:extLst>
      <p:ext uri="{BB962C8B-B14F-4D97-AF65-F5344CB8AC3E}">
        <p14:creationId xmlns:p14="http://schemas.microsoft.com/office/powerpoint/2010/main" val="86213862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72190" y="367095"/>
            <a:ext cx="11247619" cy="6123809"/>
          </a:xfrm>
          <a:prstGeom prst="rect">
            <a:avLst/>
          </a:prstGeom>
        </p:spPr>
      </p:pic>
    </p:spTree>
    <p:extLst>
      <p:ext uri="{BB962C8B-B14F-4D97-AF65-F5344CB8AC3E}">
        <p14:creationId xmlns:p14="http://schemas.microsoft.com/office/powerpoint/2010/main" val="397569168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270066" y="2084363"/>
            <a:ext cx="11651870" cy="3116758"/>
          </a:xfrm>
        </p:spPr>
        <p:txBody>
          <a:bodyPr/>
          <a:lstStyle/>
          <a:p>
            <a:r>
              <a:rPr lang="en-US" dirty="0"/>
              <a:t>Putting it all together…</a:t>
            </a:r>
            <a:br>
              <a:rPr lang="en-US" dirty="0"/>
            </a:br>
            <a:r>
              <a:rPr lang="en-US" dirty="0"/>
              <a:t>		</a:t>
            </a:r>
            <a:br>
              <a:rPr lang="en-US" dirty="0"/>
            </a:br>
            <a:r>
              <a:rPr lang="en-US" dirty="0"/>
              <a:t>		The true power of choice</a:t>
            </a:r>
          </a:p>
        </p:txBody>
      </p:sp>
    </p:spTree>
    <p:extLst>
      <p:ext uri="{BB962C8B-B14F-4D97-AF65-F5344CB8AC3E}">
        <p14:creationId xmlns:p14="http://schemas.microsoft.com/office/powerpoint/2010/main" val="265512492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Build it and they will come</a:t>
            </a:r>
          </a:p>
        </p:txBody>
      </p:sp>
      <p:sp>
        <p:nvSpPr>
          <p:cNvPr id="4" name="Text Placeholder 3"/>
          <p:cNvSpPr>
            <a:spLocks noGrp="1"/>
          </p:cNvSpPr>
          <p:nvPr>
            <p:ph type="body" sz="quarter" idx="12"/>
          </p:nvPr>
        </p:nvSpPr>
        <p:spPr/>
        <p:txBody>
          <a:bodyPr/>
          <a:lstStyle/>
          <a:p>
            <a:r>
              <a:rPr lang="en-US" dirty="0"/>
              <a:t>Cross your finders</a:t>
            </a:r>
          </a:p>
        </p:txBody>
      </p:sp>
    </p:spTree>
    <p:extLst>
      <p:ext uri="{BB962C8B-B14F-4D97-AF65-F5344CB8AC3E}">
        <p14:creationId xmlns:p14="http://schemas.microsoft.com/office/powerpoint/2010/main" val="207986874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CLI 2.0 Preview</a:t>
            </a:r>
          </a:p>
        </p:txBody>
      </p:sp>
      <p:sp>
        <p:nvSpPr>
          <p:cNvPr id="3" name="Text Placeholder 2"/>
          <p:cNvSpPr>
            <a:spLocks noGrp="1"/>
          </p:cNvSpPr>
          <p:nvPr>
            <p:ph type="body" sz="quarter" idx="10"/>
          </p:nvPr>
        </p:nvSpPr>
        <p:spPr>
          <a:xfrm>
            <a:off x="269239" y="1189177"/>
            <a:ext cx="11653523" cy="1723292"/>
          </a:xfrm>
        </p:spPr>
        <p:txBody>
          <a:bodyPr/>
          <a:lstStyle/>
          <a:p>
            <a:r>
              <a:rPr lang="en-US" dirty="0"/>
              <a:t>Switch to Linux container</a:t>
            </a:r>
          </a:p>
          <a:p>
            <a:endParaRPr lang="en-US" dirty="0"/>
          </a:p>
          <a:p>
            <a:pPr lvl="1"/>
            <a:r>
              <a:rPr lang="en-US" dirty="0" err="1">
                <a:latin typeface="Consolas" panose="020B0609020204030204" pitchFamily="49" charset="0"/>
              </a:rPr>
              <a:t>docker</a:t>
            </a:r>
            <a:r>
              <a:rPr lang="en-US" dirty="0">
                <a:latin typeface="Consolas" panose="020B0609020204030204" pitchFamily="49" charset="0"/>
              </a:rPr>
              <a:t> run -v ${HOME}:/root -it --</a:t>
            </a:r>
            <a:r>
              <a:rPr lang="en-US" dirty="0" err="1">
                <a:latin typeface="Consolas" panose="020B0609020204030204" pitchFamily="49" charset="0"/>
              </a:rPr>
              <a:t>rm</a:t>
            </a:r>
            <a:r>
              <a:rPr lang="en-US" dirty="0">
                <a:latin typeface="Consolas" panose="020B0609020204030204" pitchFamily="49" charset="0"/>
              </a:rPr>
              <a:t> </a:t>
            </a:r>
            <a:r>
              <a:rPr lang="en-US" dirty="0" err="1">
                <a:latin typeface="Consolas" panose="020B0609020204030204" pitchFamily="49" charset="0"/>
              </a:rPr>
              <a:t>azuresdk</a:t>
            </a:r>
            <a:r>
              <a:rPr lang="en-US" dirty="0">
                <a:latin typeface="Consolas" panose="020B0609020204030204" pitchFamily="49" charset="0"/>
              </a:rPr>
              <a:t>/</a:t>
            </a:r>
            <a:r>
              <a:rPr lang="en-US" dirty="0" err="1">
                <a:latin typeface="Consolas" panose="020B0609020204030204" pitchFamily="49" charset="0"/>
              </a:rPr>
              <a:t>azure-cli-python:latest</a:t>
            </a:r>
            <a:endParaRPr lang="en-US" dirty="0">
              <a:latin typeface="Consolas" panose="020B0609020204030204" pitchFamily="49" charset="0"/>
            </a:endParaRPr>
          </a:p>
        </p:txBody>
      </p:sp>
    </p:spTree>
    <p:extLst>
      <p:ext uri="{BB962C8B-B14F-4D97-AF65-F5344CB8AC3E}">
        <p14:creationId xmlns:p14="http://schemas.microsoft.com/office/powerpoint/2010/main" val="375228438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descr="Image result for jet.com mind blow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6564" y="895655"/>
            <a:ext cx="7421191" cy="556018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0" y="6396335"/>
            <a:ext cx="12192001"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lumMod val="50000"/>
                  </a:srgbClr>
                </a:solidFill>
                <a:effectLst/>
                <a:uLnTx/>
                <a:uFillTx/>
                <a:latin typeface="Segoe UI"/>
                <a:ea typeface="+mn-ea"/>
                <a:cs typeface="+mn-cs"/>
              </a:rPr>
              <a:t>Image: https://in.finance.yahoo.com/news/jet-isn-t-actually-cheaper-183200209.html</a:t>
            </a:r>
          </a:p>
        </p:txBody>
      </p:sp>
    </p:spTree>
    <p:extLst>
      <p:ext uri="{BB962C8B-B14F-4D97-AF65-F5344CB8AC3E}">
        <p14:creationId xmlns:p14="http://schemas.microsoft.com/office/powerpoint/2010/main" val="55219524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show="0">
  <p:cSld>
    <p:bg>
      <p:bgPr>
        <a:solidFill>
          <a:schemeClr val="bg1">
            <a:lumMod val="95000"/>
          </a:schemeClr>
        </a:solidFill>
        <a:effectLst/>
      </p:bgPr>
    </p:bg>
    <p:spTree>
      <p:nvGrpSpPr>
        <p:cNvPr id="1" name=""/>
        <p:cNvGrpSpPr/>
        <p:nvPr/>
      </p:nvGrpSpPr>
      <p:grpSpPr>
        <a:xfrm>
          <a:off x="0" y="0"/>
          <a:ext cx="0" cy="0"/>
          <a:chOff x="0" y="0"/>
          <a:chExt cx="0" cy="0"/>
        </a:xfrm>
      </p:grpSpPr>
      <p:sp>
        <p:nvSpPr>
          <p:cNvPr id="19" name="Rectangle 18"/>
          <p:cNvSpPr/>
          <p:nvPr/>
        </p:nvSpPr>
        <p:spPr>
          <a:xfrm>
            <a:off x="3810325" y="487"/>
            <a:ext cx="8380810" cy="6857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ysClr val="windowText" lastClr="000000"/>
              </a:solidFill>
              <a:effectLst/>
              <a:uLnTx/>
              <a:uFillTx/>
              <a:latin typeface="Segoe UI"/>
              <a:ea typeface="+mn-ea"/>
              <a:cs typeface="+mn-cs"/>
            </a:endParaRPr>
          </a:p>
        </p:txBody>
      </p:sp>
      <p:grpSp>
        <p:nvGrpSpPr>
          <p:cNvPr id="56" name="Group 55"/>
          <p:cNvGrpSpPr/>
          <p:nvPr/>
        </p:nvGrpSpPr>
        <p:grpSpPr>
          <a:xfrm>
            <a:off x="4314285" y="1455205"/>
            <a:ext cx="7087458" cy="3241431"/>
            <a:chOff x="5081830" y="1272855"/>
            <a:chExt cx="7088463" cy="3241890"/>
          </a:xfrm>
        </p:grpSpPr>
        <p:sp>
          <p:nvSpPr>
            <p:cNvPr id="58" name="Text Placeholder 5"/>
            <p:cNvSpPr txBox="1">
              <a:spLocks/>
            </p:cNvSpPr>
            <p:nvPr/>
          </p:nvSpPr>
          <p:spPr>
            <a:xfrm>
              <a:off x="5081830" y="1272855"/>
              <a:ext cx="7088463" cy="1193879"/>
            </a:xfrm>
            <a:prstGeom prst="rect">
              <a:avLst/>
            </a:prstGeom>
            <a:noFill/>
          </p:spPr>
          <p:txBody>
            <a:bodyPr vert="horz" wrap="square" lIns="179259" tIns="143407" rIns="179259" bIns="143407"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ct val="0"/>
                </a:spcBef>
                <a:spcAft>
                  <a:spcPts val="1175"/>
                </a:spcAft>
                <a:buClrTx/>
                <a:buSzPct val="90000"/>
                <a:buFont typeface="Arial" pitchFamily="34" charset="0"/>
                <a:buNone/>
                <a:tabLst/>
                <a:defRPr/>
              </a:pPr>
              <a:r>
                <a:rPr kumimoji="0" lang="en-US" sz="3200" b="0" i="0" u="none" strike="noStrike" kern="1200" cap="none" spc="0" normalizeH="0" baseline="0" noProof="0" dirty="0">
                  <a:ln w="3175">
                    <a:noFill/>
                  </a:ln>
                  <a:gradFill>
                    <a:gsLst>
                      <a:gs pos="98571">
                        <a:srgbClr val="505050"/>
                      </a:gs>
                      <a:gs pos="72857">
                        <a:srgbClr val="505050"/>
                      </a:gs>
                    </a:gsLst>
                    <a:lin ang="5400000" scaled="1"/>
                  </a:gradFill>
                  <a:effectLst/>
                  <a:uLnTx/>
                  <a:uFillTx/>
                  <a:latin typeface="Segoe UI Light" panose="020B0502040204020203" pitchFamily="34" charset="0"/>
                  <a:ea typeface="+mn-ea"/>
                  <a:cs typeface="Segoe UI Light" panose="020B0502040204020203" pitchFamily="34" charset="0"/>
                </a:rPr>
                <a:t>Orchestrate Containers on Azure Infrastructure </a:t>
              </a:r>
            </a:p>
          </p:txBody>
        </p:sp>
        <p:cxnSp>
          <p:nvCxnSpPr>
            <p:cNvPr id="60" name="Straight Connector 59"/>
            <p:cNvCxnSpPr/>
            <p:nvPr/>
          </p:nvCxnSpPr>
          <p:spPr>
            <a:xfrm>
              <a:off x="5220853" y="2548098"/>
              <a:ext cx="694944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1" name="Text Placeholder 5"/>
            <p:cNvSpPr txBox="1">
              <a:spLocks/>
            </p:cNvSpPr>
            <p:nvPr/>
          </p:nvSpPr>
          <p:spPr>
            <a:xfrm>
              <a:off x="5081830" y="2746478"/>
              <a:ext cx="6687605" cy="1768267"/>
            </a:xfrm>
            <a:prstGeom prst="rect">
              <a:avLst/>
            </a:prstGeom>
          </p:spPr>
          <p:txBody>
            <a:bodyPr vert="horz" wrap="square" lIns="179259" tIns="143407" rIns="179259" bIns="143407"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ts val="1200"/>
                </a:spcBef>
                <a:spcAft>
                  <a:spcPts val="0"/>
                </a:spcAft>
                <a:buClrTx/>
                <a:buSzPct val="90000"/>
                <a:buFont typeface="Arial" pitchFamily="34" charset="0"/>
                <a:buNone/>
                <a:tabLst/>
                <a:defRPr/>
              </a:pPr>
              <a:r>
                <a:rPr kumimoji="0" lang="en-US" sz="1800" b="0" i="0" u="none" strike="noStrike" kern="1200" cap="none" spc="0" normalizeH="0" baseline="0" noProof="0" dirty="0">
                  <a:ln>
                    <a:noFill/>
                  </a:ln>
                  <a:gradFill>
                    <a:gsLst>
                      <a:gs pos="98571">
                        <a:srgbClr val="505050"/>
                      </a:gs>
                      <a:gs pos="72857">
                        <a:srgbClr val="505050"/>
                      </a:gs>
                    </a:gsLst>
                    <a:lin ang="5400000" scaled="1"/>
                  </a:gradFill>
                  <a:effectLst/>
                  <a:uLnTx/>
                  <a:uFillTx/>
                  <a:latin typeface="Segoe UI Semibold" panose="020B0702040204020203" pitchFamily="34" charset="0"/>
                  <a:ea typeface="+mn-ea"/>
                  <a:cs typeface="Segoe UI Semibold" panose="020B0702040204020203" pitchFamily="34" charset="0"/>
                </a:rPr>
                <a:t>Standard Docker tooling and API support</a:t>
              </a:r>
            </a:p>
            <a:p>
              <a:pPr marL="0" marR="0" lvl="0" indent="0" algn="l" defTabSz="914192" rtl="0" eaLnBrk="1" fontAlgn="auto" latinLnBrk="0" hangingPunct="1">
                <a:lnSpc>
                  <a:spcPct val="90000"/>
                </a:lnSpc>
                <a:spcBef>
                  <a:spcPts val="1200"/>
                </a:spcBef>
                <a:spcAft>
                  <a:spcPts val="0"/>
                </a:spcAft>
                <a:buClrTx/>
                <a:buSzPct val="90000"/>
                <a:buFont typeface="Arial" pitchFamily="34" charset="0"/>
                <a:buNone/>
                <a:tabLst/>
                <a:defRPr/>
              </a:pPr>
              <a:r>
                <a:rPr kumimoji="0" lang="en-US" sz="1800" b="0" i="0" u="none" strike="noStrike" kern="1200" cap="none" spc="0" normalizeH="0" baseline="0" noProof="0" dirty="0">
                  <a:ln>
                    <a:noFill/>
                  </a:ln>
                  <a:gradFill>
                    <a:gsLst>
                      <a:gs pos="98571">
                        <a:srgbClr val="505050"/>
                      </a:gs>
                      <a:gs pos="72857">
                        <a:srgbClr val="505050"/>
                      </a:gs>
                    </a:gsLst>
                    <a:lin ang="5400000" scaled="1"/>
                  </a:gradFill>
                  <a:effectLst/>
                  <a:uLnTx/>
                  <a:uFillTx/>
                  <a:latin typeface="Segoe UI Semibold" panose="020B0702040204020203" pitchFamily="34" charset="0"/>
                  <a:ea typeface="+mn-ea"/>
                  <a:cs typeface="Segoe UI Semibold" panose="020B0702040204020203" pitchFamily="34" charset="0"/>
                </a:rPr>
                <a:t>Streamlined provisioning of DCOS and Docker Swarm</a:t>
              </a:r>
            </a:p>
            <a:p>
              <a:pPr marL="0" marR="0" lvl="0" indent="0" algn="l" defTabSz="914192" rtl="0" eaLnBrk="1" fontAlgn="auto" latinLnBrk="0" hangingPunct="1">
                <a:lnSpc>
                  <a:spcPct val="90000"/>
                </a:lnSpc>
                <a:spcBef>
                  <a:spcPts val="1200"/>
                </a:spcBef>
                <a:spcAft>
                  <a:spcPts val="0"/>
                </a:spcAft>
                <a:buClrTx/>
                <a:buSzPct val="90000"/>
                <a:buFont typeface="Arial" pitchFamily="34" charset="0"/>
                <a:buNone/>
                <a:tabLst/>
                <a:defRPr/>
              </a:pPr>
              <a:r>
                <a:rPr kumimoji="0" lang="en-US" sz="1800" b="0" i="0" u="none" strike="noStrike" kern="1200" cap="none" spc="0" normalizeH="0" baseline="0" noProof="0" dirty="0">
                  <a:ln>
                    <a:noFill/>
                  </a:ln>
                  <a:gradFill>
                    <a:gsLst>
                      <a:gs pos="98571">
                        <a:srgbClr val="505050"/>
                      </a:gs>
                      <a:gs pos="72857">
                        <a:srgbClr val="505050"/>
                      </a:gs>
                    </a:gsLst>
                    <a:lin ang="5400000" scaled="1"/>
                  </a:gradFill>
                  <a:effectLst/>
                  <a:uLnTx/>
                  <a:uFillTx/>
                  <a:latin typeface="Segoe UI Semibold" panose="020B0702040204020203" pitchFamily="34" charset="0"/>
                  <a:ea typeface="+mn-ea"/>
                  <a:cs typeface="Segoe UI Semibold" panose="020B0702040204020203" pitchFamily="34" charset="0"/>
                </a:rPr>
                <a:t>Linux and Windows Server containers</a:t>
              </a:r>
            </a:p>
            <a:p>
              <a:pPr marL="0" marR="0" lvl="0" indent="0" algn="l" defTabSz="914192" rtl="0" eaLnBrk="1" fontAlgn="auto" latinLnBrk="0" hangingPunct="1">
                <a:lnSpc>
                  <a:spcPct val="90000"/>
                </a:lnSpc>
                <a:spcBef>
                  <a:spcPts val="1200"/>
                </a:spcBef>
                <a:spcAft>
                  <a:spcPts val="0"/>
                </a:spcAft>
                <a:buClrTx/>
                <a:buSzPct val="90000"/>
                <a:buFont typeface="Arial" pitchFamily="34" charset="0"/>
                <a:buNone/>
                <a:tabLst/>
                <a:defRPr/>
              </a:pPr>
              <a:r>
                <a:rPr kumimoji="0" lang="en-US" sz="1800" b="0" i="0" u="none" strike="noStrike" kern="1200" cap="none" spc="0" normalizeH="0" baseline="0" noProof="0" dirty="0">
                  <a:ln>
                    <a:noFill/>
                  </a:ln>
                  <a:gradFill>
                    <a:gsLst>
                      <a:gs pos="98571">
                        <a:srgbClr val="505050"/>
                      </a:gs>
                      <a:gs pos="72857">
                        <a:srgbClr val="505050"/>
                      </a:gs>
                    </a:gsLst>
                    <a:lin ang="5400000" scaled="1"/>
                  </a:gradFill>
                  <a:effectLst/>
                  <a:uLnTx/>
                  <a:uFillTx/>
                  <a:latin typeface="Segoe UI Semibold" panose="020B0702040204020203" pitchFamily="34" charset="0"/>
                  <a:ea typeface="+mn-ea"/>
                  <a:cs typeface="Segoe UI Semibold" panose="020B0702040204020203" pitchFamily="34" charset="0"/>
                </a:rPr>
                <a:t>Azure and Azure Stack</a:t>
              </a: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584" y="1287975"/>
            <a:ext cx="3465313" cy="3849840"/>
          </a:xfrm>
          <a:prstGeom prst="rect">
            <a:avLst/>
          </a:prstGeom>
        </p:spPr>
      </p:pic>
      <p:sp>
        <p:nvSpPr>
          <p:cNvPr id="8" name="Title 1"/>
          <p:cNvSpPr txBox="1">
            <a:spLocks/>
          </p:cNvSpPr>
          <p:nvPr/>
        </p:nvSpPr>
        <p:spPr>
          <a:xfrm>
            <a:off x="269240" y="289511"/>
            <a:ext cx="11655840" cy="899665"/>
          </a:xfrm>
          <a:prstGeom prst="rect">
            <a:avLst/>
          </a:prstGeom>
        </p:spPr>
        <p:txBody>
          <a:bodyPr/>
          <a:lstStyle>
            <a:lvl1pPr marL="0" algn="l" defTabSz="1087869"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a:lstStyle>
          <a:p>
            <a:pPr marL="0" marR="0" lvl="0" indent="0" algn="l" defTabSz="1087869"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dirty="0">
                <a:ln>
                  <a:noFill/>
                </a:ln>
                <a:solidFill>
                  <a:srgbClr val="505050"/>
                </a:solidFill>
                <a:effectLst/>
                <a:uLnTx/>
                <a:uFillTx/>
                <a:latin typeface="Segoe UI Light"/>
                <a:cs typeface="Segoe UI Semibold" panose="020B0702040204020203" pitchFamily="34" charset="0"/>
              </a:rPr>
              <a:t>Azure Container Service</a:t>
            </a:r>
          </a:p>
        </p:txBody>
      </p:sp>
      <p:sp>
        <p:nvSpPr>
          <p:cNvPr id="3" name="TextBox 2"/>
          <p:cNvSpPr txBox="1"/>
          <p:nvPr/>
        </p:nvSpPr>
        <p:spPr>
          <a:xfrm>
            <a:off x="4562272" y="5408579"/>
            <a:ext cx="5885234" cy="1215957"/>
          </a:xfrm>
          <a:prstGeom prst="rect">
            <a:avLst/>
          </a:prstGeom>
        </p:spPr>
        <p:txBody>
          <a:bodyPr vert="horz" wrap="square" lIns="91440" tIns="91440" rIns="91440" bIns="9144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F0000"/>
                </a:solidFill>
                <a:effectLst/>
                <a:uLnTx/>
                <a:uFillTx/>
                <a:latin typeface="Segoe UI" pitchFamily="34" charset="0"/>
                <a:ea typeface="Segoe UI" pitchFamily="34" charset="0"/>
                <a:cs typeface="Segoe UI" pitchFamily="34" charset="0"/>
              </a:rPr>
              <a:t>Caution: Don’t think of ACS as a true “service”!</a:t>
            </a:r>
          </a:p>
        </p:txBody>
      </p:sp>
    </p:spTree>
    <p:extLst>
      <p:ext uri="{BB962C8B-B14F-4D97-AF65-F5344CB8AC3E}">
        <p14:creationId xmlns:p14="http://schemas.microsoft.com/office/powerpoint/2010/main" val="23921859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1186356"/>
            <a:ext cx="8964248" cy="3117200"/>
          </a:xfrm>
        </p:spPr>
        <p:txBody>
          <a:bodyPr/>
          <a:lstStyle/>
          <a:p>
            <a:r>
              <a:rPr lang="en-US" dirty="0"/>
              <a:t>ASP.NET MVC on Windows Containers / Docker</a:t>
            </a:r>
          </a:p>
        </p:txBody>
      </p:sp>
      <p:sp>
        <p:nvSpPr>
          <p:cNvPr id="5" name="Text Placeholder 4"/>
          <p:cNvSpPr>
            <a:spLocks noGrp="1"/>
          </p:cNvSpPr>
          <p:nvPr>
            <p:ph type="body" sz="quarter" idx="12"/>
          </p:nvPr>
        </p:nvSpPr>
        <p:spPr>
          <a:xfrm>
            <a:off x="269240" y="5148516"/>
            <a:ext cx="8964247" cy="724246"/>
          </a:xfrm>
        </p:spPr>
        <p:txBody>
          <a:bodyPr/>
          <a:lstStyle/>
          <a:p>
            <a:endParaRPr lang="en-US"/>
          </a:p>
        </p:txBody>
      </p:sp>
    </p:spTree>
    <p:extLst>
      <p:ext uri="{BB962C8B-B14F-4D97-AF65-F5344CB8AC3E}">
        <p14:creationId xmlns:p14="http://schemas.microsoft.com/office/powerpoint/2010/main" val="418803088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cstate="email">
            <a:grayscl/>
            <a:extLst>
              <a:ext uri="{28A0092B-C50C-407E-A947-70E740481C1C}">
                <a14:useLocalDpi xmlns:a14="http://schemas.microsoft.com/office/drawing/2010/main" val="0"/>
              </a:ext>
            </a:extLst>
          </a:blip>
          <a:srcRect/>
          <a:stretch/>
        </p:blipFill>
        <p:spPr>
          <a:xfrm>
            <a:off x="4830639" y="3949493"/>
            <a:ext cx="2912967" cy="2240744"/>
          </a:xfrm>
          <a:prstGeom prst="rect">
            <a:avLst/>
          </a:prstGeom>
        </p:spPr>
      </p:pic>
      <p:pic>
        <p:nvPicPr>
          <p:cNvPr id="12" name="Picture 11"/>
          <p:cNvPicPr>
            <a:picLocks noChangeAspect="1"/>
          </p:cNvPicPr>
          <p:nvPr/>
        </p:nvPicPr>
        <p:blipFill rotWithShape="1">
          <a:blip r:embed="rId4" cstate="email">
            <a:grayscl/>
            <a:extLst>
              <a:ext uri="{28A0092B-C50C-407E-A947-70E740481C1C}">
                <a14:useLocalDpi xmlns:a14="http://schemas.microsoft.com/office/drawing/2010/main" val="0"/>
              </a:ext>
            </a:extLst>
          </a:blip>
          <a:srcRect/>
          <a:stretch/>
        </p:blipFill>
        <p:spPr>
          <a:xfrm>
            <a:off x="9011285" y="3948423"/>
            <a:ext cx="2912967" cy="2240744"/>
          </a:xfrm>
          <a:prstGeom prst="rect">
            <a:avLst/>
          </a:prstGeom>
        </p:spPr>
      </p:pic>
      <p:pic>
        <p:nvPicPr>
          <p:cNvPr id="18" name="Picture 17"/>
          <p:cNvPicPr>
            <a:picLocks noChangeAspect="1"/>
          </p:cNvPicPr>
          <p:nvPr/>
        </p:nvPicPr>
        <p:blipFill rotWithShape="1">
          <a:blip r:embed="rId5" cstate="email">
            <a:grayscl/>
            <a:extLst>
              <a:ext uri="{28A0092B-C50C-407E-A947-70E740481C1C}">
                <a14:useLocalDpi xmlns:a14="http://schemas.microsoft.com/office/drawing/2010/main" val="0"/>
              </a:ext>
            </a:extLst>
          </a:blip>
          <a:srcRect/>
          <a:stretch/>
        </p:blipFill>
        <p:spPr>
          <a:xfrm>
            <a:off x="434096" y="3948424"/>
            <a:ext cx="2912966" cy="2237072"/>
          </a:xfrm>
          <a:prstGeom prst="rect">
            <a:avLst/>
          </a:prstGeom>
        </p:spPr>
      </p:pic>
      <p:sp>
        <p:nvSpPr>
          <p:cNvPr id="5" name="Rectangle 4"/>
          <p:cNvSpPr/>
          <p:nvPr/>
        </p:nvSpPr>
        <p:spPr bwMode="auto">
          <a:xfrm>
            <a:off x="191989" y="489"/>
            <a:ext cx="11999147" cy="3947936"/>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p:nvSpPr>
        <p:spPr bwMode="auto">
          <a:xfrm>
            <a:off x="434096" y="1707679"/>
            <a:ext cx="2912967" cy="2240744"/>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2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p:nvSpPr>
        <p:spPr bwMode="auto">
          <a:xfrm>
            <a:off x="4830640" y="1708750"/>
            <a:ext cx="2912967" cy="224074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2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p:nvSpPr>
        <p:spPr bwMode="auto">
          <a:xfrm>
            <a:off x="9011287" y="1707679"/>
            <a:ext cx="2912967" cy="224074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2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0"/>
          <p:cNvSpPr txBox="1">
            <a:spLocks/>
          </p:cNvSpPr>
          <p:nvPr/>
        </p:nvSpPr>
        <p:spPr>
          <a:xfrm>
            <a:off x="270067" y="290403"/>
            <a:ext cx="11654187" cy="89941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9" rtl="0" eaLnBrk="1" fontAlgn="auto" latinLnBrk="0" hangingPunct="1">
              <a:lnSpc>
                <a:spcPct val="90000"/>
              </a:lnSpc>
              <a:spcBef>
                <a:spcPct val="0"/>
              </a:spcBef>
              <a:spcAft>
                <a:spcPts val="0"/>
              </a:spcAft>
              <a:buClrTx/>
              <a:buSzTx/>
              <a:buFontTx/>
              <a:buNone/>
              <a:tabLst/>
              <a:defRPr/>
            </a:pPr>
            <a:endParaRPr kumimoji="0" lang="en-US" sz="4705"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pic>
        <p:nvPicPr>
          <p:cNvPr id="14" name="Picture 13"/>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064308" y="2606090"/>
            <a:ext cx="1652545" cy="443922"/>
          </a:xfrm>
          <a:prstGeom prst="rect">
            <a:avLst/>
          </a:prstGeom>
        </p:spPr>
      </p:pic>
      <p:pic>
        <p:nvPicPr>
          <p:cNvPr id="15" name="Picture 14"/>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236777" y="2661397"/>
            <a:ext cx="2100694" cy="298619"/>
          </a:xfrm>
          <a:prstGeom prst="rect">
            <a:avLst/>
          </a:prstGeom>
        </p:spPr>
      </p:pic>
      <p:pic>
        <p:nvPicPr>
          <p:cNvPr id="16" name="Picture 15"/>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9687331" y="2483714"/>
            <a:ext cx="1560875" cy="688675"/>
          </a:xfrm>
          <a:prstGeom prst="rect">
            <a:avLst/>
          </a:prstGeom>
        </p:spPr>
      </p:pic>
      <p:sp>
        <p:nvSpPr>
          <p:cNvPr id="19" name="Title 18"/>
          <p:cNvSpPr>
            <a:spLocks noGrp="1"/>
          </p:cNvSpPr>
          <p:nvPr>
            <p:ph type="title" idx="4294967295"/>
          </p:nvPr>
        </p:nvSpPr>
        <p:spPr>
          <a:xfrm>
            <a:off x="0" y="290513"/>
            <a:ext cx="11541125" cy="900112"/>
          </a:xfrm>
        </p:spPr>
        <p:txBody>
          <a:bodyPr/>
          <a:lstStyle/>
          <a:p>
            <a:r>
              <a:rPr lang="en-US" dirty="0"/>
              <a:t>Every company is a software company</a:t>
            </a:r>
          </a:p>
        </p:txBody>
      </p:sp>
    </p:spTree>
    <p:extLst>
      <p:ext uri="{BB962C8B-B14F-4D97-AF65-F5344CB8AC3E}">
        <p14:creationId xmlns:p14="http://schemas.microsoft.com/office/powerpoint/2010/main" val="474784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2" presetClass="entr" presetSubtype="1"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500" fill="hold"/>
                                        <p:tgtEl>
                                          <p:spTgt spid="18"/>
                                        </p:tgtEl>
                                        <p:attrNameLst>
                                          <p:attrName>ppt_x</p:attrName>
                                        </p:attrNameLst>
                                      </p:cBhvr>
                                      <p:tavLst>
                                        <p:tav tm="0">
                                          <p:val>
                                            <p:strVal val="#ppt_x"/>
                                          </p:val>
                                        </p:tav>
                                        <p:tav tm="100000">
                                          <p:val>
                                            <p:strVal val="#ppt_x"/>
                                          </p:val>
                                        </p:tav>
                                      </p:tavLst>
                                    </p:anim>
                                    <p:anim calcmode="lin" valueType="num">
                                      <p:cBhvr additive="base">
                                        <p:cTn id="15"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50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par>
                          <p:cTn id="37" fill="hold">
                            <p:stCondLst>
                              <p:cond delay="500"/>
                            </p:stCondLst>
                            <p:childTnLst>
                              <p:par>
                                <p:cTn id="38" presetID="2" presetClass="entr" presetSubtype="1"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additive="base">
                                        <p:cTn id="40" dur="500" fill="hold"/>
                                        <p:tgtEl>
                                          <p:spTgt spid="12"/>
                                        </p:tgtEl>
                                        <p:attrNameLst>
                                          <p:attrName>ppt_x</p:attrName>
                                        </p:attrNameLst>
                                      </p:cBhvr>
                                      <p:tavLst>
                                        <p:tav tm="0">
                                          <p:val>
                                            <p:strVal val="#ppt_x"/>
                                          </p:val>
                                        </p:tav>
                                        <p:tav tm="100000">
                                          <p:val>
                                            <p:strVal val="#ppt_x"/>
                                          </p:val>
                                        </p:tav>
                                      </p:tavLst>
                                    </p:anim>
                                    <p:anim calcmode="lin" valueType="num">
                                      <p:cBhvr additive="base">
                                        <p:cTn id="41"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6" name="Picture 4" descr="https://resource.alaskaair.net/~/media/Images/photos-infographics/inflight-entertainment/inflight-table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6862" y="3948423"/>
            <a:ext cx="3365310" cy="235571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44" y="3948424"/>
            <a:ext cx="3595272" cy="2070403"/>
          </a:xfrm>
          <a:prstGeom prst="rect">
            <a:avLst/>
          </a:prstGeom>
          <a:ln>
            <a:noFill/>
          </a:ln>
          <a:effectLst>
            <a:softEdge rad="112500"/>
          </a:effectLst>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327" y="3948423"/>
            <a:ext cx="3936221" cy="1577410"/>
          </a:xfrm>
          <a:prstGeom prst="rect">
            <a:avLst/>
          </a:prstGeom>
          <a:ln>
            <a:noFill/>
          </a:ln>
          <a:effectLst>
            <a:softEdge rad="112500"/>
          </a:effectLst>
        </p:spPr>
      </p:pic>
      <p:sp>
        <p:nvSpPr>
          <p:cNvPr id="5" name="Rectangle 4"/>
          <p:cNvSpPr/>
          <p:nvPr/>
        </p:nvSpPr>
        <p:spPr bwMode="auto">
          <a:xfrm>
            <a:off x="866" y="489"/>
            <a:ext cx="12190271" cy="3947936"/>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p:nvSpPr>
        <p:spPr bwMode="auto">
          <a:xfrm>
            <a:off x="434096" y="1707679"/>
            <a:ext cx="2912967" cy="2240744"/>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2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p:nvSpPr>
        <p:spPr bwMode="auto">
          <a:xfrm>
            <a:off x="4830640" y="1708750"/>
            <a:ext cx="2912967" cy="2240744"/>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2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p:nvSpPr>
        <p:spPr bwMode="auto">
          <a:xfrm>
            <a:off x="9011287" y="1707679"/>
            <a:ext cx="2912967" cy="2240744"/>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2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0"/>
          <p:cNvSpPr txBox="1">
            <a:spLocks/>
          </p:cNvSpPr>
          <p:nvPr/>
        </p:nvSpPr>
        <p:spPr>
          <a:xfrm>
            <a:off x="270067" y="290403"/>
            <a:ext cx="11654187" cy="89941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9" rtl="0" eaLnBrk="1" fontAlgn="auto" latinLnBrk="0" hangingPunct="1">
              <a:lnSpc>
                <a:spcPct val="90000"/>
              </a:lnSpc>
              <a:spcBef>
                <a:spcPct val="0"/>
              </a:spcBef>
              <a:spcAft>
                <a:spcPts val="0"/>
              </a:spcAft>
              <a:buClrTx/>
              <a:buSzTx/>
              <a:buFontTx/>
              <a:buNone/>
              <a:tabLst/>
              <a:defRPr/>
            </a:pPr>
            <a:endParaRPr kumimoji="0" lang="en-US" sz="4705"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19" name="Title 18"/>
          <p:cNvSpPr>
            <a:spLocks noGrp="1"/>
          </p:cNvSpPr>
          <p:nvPr>
            <p:ph type="title" idx="4294967295"/>
          </p:nvPr>
        </p:nvSpPr>
        <p:spPr>
          <a:xfrm>
            <a:off x="0" y="290513"/>
            <a:ext cx="11541125" cy="900112"/>
          </a:xfrm>
        </p:spPr>
        <p:txBody>
          <a:bodyPr/>
          <a:lstStyle/>
          <a:p>
            <a:r>
              <a:rPr lang="en-US" dirty="0"/>
              <a:t>Every company is a software company</a:t>
            </a:r>
          </a:p>
        </p:txBody>
      </p:sp>
      <p:pic>
        <p:nvPicPr>
          <p:cNvPr id="3074" name="Picture 2" descr="https://upload.wikimedia.org/wikipedia/commons/thumb/4/44/BMW.svg/2000px-BMW.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0467" y="1754670"/>
            <a:ext cx="2111726" cy="211172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https://upload.wikimedia.org/wikipedia/commons/thumb/3/3f/NBC_logo.svg/2000px-NBC_logo.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72269" y="1707680"/>
            <a:ext cx="2233539" cy="215871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upload.wikimedia.org/wikipedia/commons/thumb/6/67/Alaska_Airlines_Logo.svg/2000px-Alaska_Airlines_Logo.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070403" y="2307730"/>
            <a:ext cx="2892808" cy="948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9918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childTnLst>
                          </p:cTn>
                        </p:par>
                        <p:par>
                          <p:cTn id="11" fill="hold">
                            <p:stCondLst>
                              <p:cond delay="500"/>
                            </p:stCondLst>
                            <p:childTnLst>
                              <p:par>
                                <p:cTn id="12" presetID="2" presetClass="entr" presetSubtype="1" fill="hold" nodeType="after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additive="base">
                                        <p:cTn id="14" dur="500" fill="hold"/>
                                        <p:tgtEl>
                                          <p:spTgt spid="22"/>
                                        </p:tgtEl>
                                        <p:attrNameLst>
                                          <p:attrName>ppt_x</p:attrName>
                                        </p:attrNameLst>
                                      </p:cBhvr>
                                      <p:tavLst>
                                        <p:tav tm="0">
                                          <p:val>
                                            <p:strVal val="#ppt_x"/>
                                          </p:val>
                                        </p:tav>
                                        <p:tav tm="100000">
                                          <p:val>
                                            <p:strVal val="#ppt_x"/>
                                          </p:val>
                                        </p:tav>
                                      </p:tavLst>
                                    </p:anim>
                                    <p:anim calcmode="lin" valueType="num">
                                      <p:cBhvr additive="base">
                                        <p:cTn id="15"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par>
                          <p:cTn id="24" fill="hold">
                            <p:stCondLst>
                              <p:cond delay="500"/>
                            </p:stCondLst>
                            <p:childTnLst>
                              <p:par>
                                <p:cTn id="25" presetID="2" presetClass="entr" presetSubtype="1"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nodeType="withEffect">
                                  <p:stCondLst>
                                    <p:cond delay="0"/>
                                  </p:stCondLst>
                                  <p:childTnLst>
                                    <p:set>
                                      <p:cBhvr>
                                        <p:cTn id="35" dur="1" fill="hold">
                                          <p:stCondLst>
                                            <p:cond delay="0"/>
                                          </p:stCondLst>
                                        </p:cTn>
                                        <p:tgtEl>
                                          <p:spTgt spid="3078"/>
                                        </p:tgtEl>
                                        <p:attrNameLst>
                                          <p:attrName>style.visibility</p:attrName>
                                        </p:attrNameLst>
                                      </p:cBhvr>
                                      <p:to>
                                        <p:strVal val="visible"/>
                                      </p:to>
                                    </p:set>
                                    <p:animEffect transition="in" filter="fade">
                                      <p:cBhvr>
                                        <p:cTn id="36" dur="500"/>
                                        <p:tgtEl>
                                          <p:spTgt spid="3078"/>
                                        </p:tgtEl>
                                      </p:cBhvr>
                                    </p:animEffect>
                                  </p:childTnLst>
                                </p:cTn>
                              </p:par>
                            </p:childTnLst>
                          </p:cTn>
                        </p:par>
                        <p:par>
                          <p:cTn id="37" fill="hold">
                            <p:stCondLst>
                              <p:cond delay="500"/>
                            </p:stCondLst>
                            <p:childTnLst>
                              <p:par>
                                <p:cTn id="38" presetID="2" presetClass="entr" presetSubtype="1" fill="hold" nodeType="afterEffect">
                                  <p:stCondLst>
                                    <p:cond delay="0"/>
                                  </p:stCondLst>
                                  <p:childTnLst>
                                    <p:set>
                                      <p:cBhvr>
                                        <p:cTn id="39" dur="1" fill="hold">
                                          <p:stCondLst>
                                            <p:cond delay="0"/>
                                          </p:stCondLst>
                                        </p:cTn>
                                        <p:tgtEl>
                                          <p:spTgt spid="3076"/>
                                        </p:tgtEl>
                                        <p:attrNameLst>
                                          <p:attrName>style.visibility</p:attrName>
                                        </p:attrNameLst>
                                      </p:cBhvr>
                                      <p:to>
                                        <p:strVal val="visible"/>
                                      </p:to>
                                    </p:set>
                                    <p:anim calcmode="lin" valueType="num">
                                      <p:cBhvr additive="base">
                                        <p:cTn id="40" dur="500" fill="hold"/>
                                        <p:tgtEl>
                                          <p:spTgt spid="3076"/>
                                        </p:tgtEl>
                                        <p:attrNameLst>
                                          <p:attrName>ppt_x</p:attrName>
                                        </p:attrNameLst>
                                      </p:cBhvr>
                                      <p:tavLst>
                                        <p:tav tm="0">
                                          <p:val>
                                            <p:strVal val="#ppt_x"/>
                                          </p:val>
                                        </p:tav>
                                        <p:tav tm="100000">
                                          <p:val>
                                            <p:strVal val="#ppt_x"/>
                                          </p:val>
                                        </p:tav>
                                      </p:tavLst>
                                    </p:anim>
                                    <p:anim calcmode="lin" valueType="num">
                                      <p:cBhvr additive="base">
                                        <p:cTn id="41" dur="500" fill="hold"/>
                                        <p:tgtEl>
                                          <p:spTgt spid="307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304800" y="2643188"/>
            <a:ext cx="11887200" cy="1822450"/>
          </a:xfrm>
        </p:spPr>
        <p:txBody>
          <a:bodyPr>
            <a:noAutofit/>
          </a:bodyPr>
          <a:lstStyle/>
          <a:p>
            <a:r>
              <a:rPr lang="en-US" sz="5998" dirty="0"/>
              <a:t>The cloud is changing expectations. </a:t>
            </a:r>
          </a:p>
        </p:txBody>
      </p:sp>
    </p:spTree>
    <p:extLst>
      <p:ext uri="{BB962C8B-B14F-4D97-AF65-F5344CB8AC3E}">
        <p14:creationId xmlns:p14="http://schemas.microsoft.com/office/powerpoint/2010/main" val="5528265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Lesson</a:t>
            </a:r>
          </a:p>
        </p:txBody>
      </p:sp>
      <p:sp>
        <p:nvSpPr>
          <p:cNvPr id="8" name="Text Placeholder 7"/>
          <p:cNvSpPr>
            <a:spLocks noGrp="1"/>
          </p:cNvSpPr>
          <p:nvPr>
            <p:ph type="body" sz="quarter" idx="10"/>
          </p:nvPr>
        </p:nvSpPr>
        <p:spPr>
          <a:xfrm>
            <a:off x="271557" y="3141266"/>
            <a:ext cx="6722070" cy="2930098"/>
          </a:xfrm>
        </p:spPr>
        <p:txBody>
          <a:bodyPr/>
          <a:lstStyle/>
          <a:p>
            <a:r>
              <a:rPr lang="en-US" dirty="0"/>
              <a:t>Started in Linux in early 2000’s</a:t>
            </a:r>
          </a:p>
          <a:p>
            <a:pPr lvl="1"/>
            <a:r>
              <a:rPr lang="en-US" dirty="0"/>
              <a:t>Present, but not very usable</a:t>
            </a:r>
          </a:p>
          <a:p>
            <a:pPr lvl="1"/>
            <a:endParaRPr lang="en-US" dirty="0"/>
          </a:p>
          <a:p>
            <a:r>
              <a:rPr lang="en-US" dirty="0"/>
              <a:t>Docker made them popular in June 2014</a:t>
            </a:r>
          </a:p>
          <a:p>
            <a:pPr lvl="1"/>
            <a:r>
              <a:rPr lang="en-US" dirty="0"/>
              <a:t>1.0 release; Easier to use</a:t>
            </a:r>
          </a:p>
        </p:txBody>
      </p:sp>
      <p:graphicFrame>
        <p:nvGraphicFramePr>
          <p:cNvPr id="4" name="Diagram 3"/>
          <p:cNvGraphicFramePr/>
          <p:nvPr>
            <p:extLst>
              <p:ext uri="{D42A27DB-BD31-4B8C-83A1-F6EECF244321}">
                <p14:modId xmlns:p14="http://schemas.microsoft.com/office/powerpoint/2010/main" val="2696927588"/>
              </p:ext>
            </p:extLst>
          </p:nvPr>
        </p:nvGraphicFramePr>
        <p:xfrm>
          <a:off x="269240" y="1189176"/>
          <a:ext cx="11655840" cy="18108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2" descr="Image result for contain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93627" y="3141266"/>
            <a:ext cx="4931453" cy="33040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805247" y="6515100"/>
            <a:ext cx="5603410" cy="433965"/>
          </a:xfrm>
          <a:prstGeom prst="rect">
            <a:avLst/>
          </a:prstGeom>
          <a:noFill/>
        </p:spPr>
        <p:txBody>
          <a:bodyPr wrap="square" lIns="182880" tIns="146304" rIns="182880" bIns="146304" rtlCol="0">
            <a:spAutoFit/>
          </a:bodyPr>
          <a:lstStyle/>
          <a:p>
            <a:pPr>
              <a:lnSpc>
                <a:spcPct val="90000"/>
              </a:lnSpc>
              <a:spcAft>
                <a:spcPts val="600"/>
              </a:spcAft>
            </a:pPr>
            <a:r>
              <a:rPr lang="en-US" sz="1000" i="1" dirty="0"/>
              <a:t>Image Source: http://www.freefoto.com/preview/13-73-32/Southampton-Container-Terminal</a:t>
            </a:r>
          </a:p>
        </p:txBody>
      </p:sp>
    </p:spTree>
    <p:extLst>
      <p:ext uri="{BB962C8B-B14F-4D97-AF65-F5344CB8AC3E}">
        <p14:creationId xmlns:p14="http://schemas.microsoft.com/office/powerpoint/2010/main" val="3648905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graphicEl>
                                              <a:dgm id="{205DAE69-5A50-44DF-897E-085187DA0CE4}"/>
                                            </p:graphicEl>
                                          </p:spTgt>
                                        </p:tgtEl>
                                        <p:attrNameLst>
                                          <p:attrName>style.visibility</p:attrName>
                                        </p:attrNameLst>
                                      </p:cBhvr>
                                      <p:to>
                                        <p:strVal val="visible"/>
                                      </p:to>
                                    </p:set>
                                    <p:animEffect transition="in" filter="wipe(left)">
                                      <p:cBhvr>
                                        <p:cTn id="7" dur="500"/>
                                        <p:tgtEl>
                                          <p:spTgt spid="4">
                                            <p:graphicEl>
                                              <a:dgm id="{205DAE69-5A50-44DF-897E-085187DA0CE4}"/>
                                            </p:graphic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graphicEl>
                                              <a:dgm id="{1E085EE4-CB17-4BA1-830C-29BF8E47CC5C}"/>
                                            </p:graphicEl>
                                          </p:spTgt>
                                        </p:tgtEl>
                                        <p:attrNameLst>
                                          <p:attrName>style.visibility</p:attrName>
                                        </p:attrNameLst>
                                      </p:cBhvr>
                                      <p:to>
                                        <p:strVal val="visible"/>
                                      </p:to>
                                    </p:set>
                                    <p:animEffect transition="in" filter="wipe(left)">
                                      <p:cBhvr>
                                        <p:cTn id="10" dur="500"/>
                                        <p:tgtEl>
                                          <p:spTgt spid="4">
                                            <p:graphicEl>
                                              <a:dgm id="{1E085EE4-CB17-4BA1-830C-29BF8E47CC5C}"/>
                                            </p:graphic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
                                            <p:graphicEl>
                                              <a:dgm id="{4008E42C-2C22-476F-8AFE-9C2A74423F47}"/>
                                            </p:graphicEl>
                                          </p:spTgt>
                                        </p:tgtEl>
                                        <p:attrNameLst>
                                          <p:attrName>style.visibility</p:attrName>
                                        </p:attrNameLst>
                                      </p:cBhvr>
                                      <p:to>
                                        <p:strVal val="visible"/>
                                      </p:to>
                                    </p:set>
                                    <p:animEffect transition="in" filter="wipe(left)">
                                      <p:cBhvr>
                                        <p:cTn id="13" dur="500"/>
                                        <p:tgtEl>
                                          <p:spTgt spid="4">
                                            <p:graphicEl>
                                              <a:dgm id="{4008E42C-2C22-476F-8AFE-9C2A74423F47}"/>
                                            </p:graphic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
                                            <p:graphicEl>
                                              <a:dgm id="{BAE050EB-EFDC-4F20-B107-4F77132BDA9E}"/>
                                            </p:graphicEl>
                                          </p:spTgt>
                                        </p:tgtEl>
                                        <p:attrNameLst>
                                          <p:attrName>style.visibility</p:attrName>
                                        </p:attrNameLst>
                                      </p:cBhvr>
                                      <p:to>
                                        <p:strVal val="visible"/>
                                      </p:to>
                                    </p:set>
                                    <p:animEffect transition="in" filter="wipe(left)">
                                      <p:cBhvr>
                                        <p:cTn id="16" dur="500"/>
                                        <p:tgtEl>
                                          <p:spTgt spid="4">
                                            <p:graphicEl>
                                              <a:dgm id="{BAE050EB-EFDC-4F20-B107-4F77132BDA9E}"/>
                                            </p:graphic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
                                            <p:graphicEl>
                                              <a:dgm id="{605BF894-1476-4F47-9B8B-F8AA60D86AF0}"/>
                                            </p:graphicEl>
                                          </p:spTgt>
                                        </p:tgtEl>
                                        <p:attrNameLst>
                                          <p:attrName>style.visibility</p:attrName>
                                        </p:attrNameLst>
                                      </p:cBhvr>
                                      <p:to>
                                        <p:strVal val="visible"/>
                                      </p:to>
                                    </p:set>
                                    <p:animEffect transition="in" filter="wipe(left)">
                                      <p:cBhvr>
                                        <p:cTn id="19" dur="500"/>
                                        <p:tgtEl>
                                          <p:spTgt spid="4">
                                            <p:graphicEl>
                                              <a:dgm id="{605BF894-1476-4F47-9B8B-F8AA60D86AF0}"/>
                                            </p:graphic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
                                            <p:graphicEl>
                                              <a:dgm id="{8A4F87B4-4724-497B-920E-67A542E0EFF2}"/>
                                            </p:graphicEl>
                                          </p:spTgt>
                                        </p:tgtEl>
                                        <p:attrNameLst>
                                          <p:attrName>style.visibility</p:attrName>
                                        </p:attrNameLst>
                                      </p:cBhvr>
                                      <p:to>
                                        <p:strVal val="visible"/>
                                      </p:to>
                                    </p:set>
                                    <p:animEffect transition="in" filter="wipe(left)">
                                      <p:cBhvr>
                                        <p:cTn id="22" dur="500"/>
                                        <p:tgtEl>
                                          <p:spTgt spid="4">
                                            <p:graphicEl>
                                              <a:dgm id="{8A4F87B4-4724-497B-920E-67A542E0EFF2}"/>
                                            </p:graphic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
                                            <p:graphicEl>
                                              <a:dgm id="{7002F8A2-54D3-45E1-B1B9-0A14E934169A}"/>
                                            </p:graphicEl>
                                          </p:spTgt>
                                        </p:tgtEl>
                                        <p:attrNameLst>
                                          <p:attrName>style.visibility</p:attrName>
                                        </p:attrNameLst>
                                      </p:cBhvr>
                                      <p:to>
                                        <p:strVal val="visible"/>
                                      </p:to>
                                    </p:set>
                                    <p:animEffect transition="in" filter="wipe(left)">
                                      <p:cBhvr>
                                        <p:cTn id="25" dur="500"/>
                                        <p:tgtEl>
                                          <p:spTgt spid="4">
                                            <p:graphicEl>
                                              <a:dgm id="{7002F8A2-54D3-45E1-B1B9-0A14E934169A}"/>
                                            </p:graphic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4">
                                            <p:graphicEl>
                                              <a:dgm id="{93173764-9F7A-4B4E-9732-C7E88EAF78C8}"/>
                                            </p:graphicEl>
                                          </p:spTgt>
                                        </p:tgtEl>
                                        <p:attrNameLst>
                                          <p:attrName>style.visibility</p:attrName>
                                        </p:attrNameLst>
                                      </p:cBhvr>
                                      <p:to>
                                        <p:strVal val="visible"/>
                                      </p:to>
                                    </p:set>
                                    <p:animEffect transition="in" filter="wipe(left)">
                                      <p:cBhvr>
                                        <p:cTn id="28" dur="500"/>
                                        <p:tgtEl>
                                          <p:spTgt spid="4">
                                            <p:graphicEl>
                                              <a:dgm id="{93173764-9F7A-4B4E-9732-C7E88EAF78C8}"/>
                                            </p:graphic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4">
                                            <p:graphicEl>
                                              <a:dgm id="{3CC27438-60F6-4334-A9DD-D79C2DA43B96}"/>
                                            </p:graphicEl>
                                          </p:spTgt>
                                        </p:tgtEl>
                                        <p:attrNameLst>
                                          <p:attrName>style.visibility</p:attrName>
                                        </p:attrNameLst>
                                      </p:cBhvr>
                                      <p:to>
                                        <p:strVal val="visible"/>
                                      </p:to>
                                    </p:set>
                                    <p:animEffect transition="in" filter="wipe(left)">
                                      <p:cBhvr>
                                        <p:cTn id="31" dur="500"/>
                                        <p:tgtEl>
                                          <p:spTgt spid="4">
                                            <p:graphicEl>
                                              <a:dgm id="{3CC27438-60F6-4334-A9DD-D79C2DA43B96}"/>
                                            </p:graphicEl>
                                          </p:spTgt>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4">
                                            <p:graphicEl>
                                              <a:dgm id="{F3374483-D1DF-4314-88D1-58A43C414FAB}"/>
                                            </p:graphicEl>
                                          </p:spTgt>
                                        </p:tgtEl>
                                        <p:attrNameLst>
                                          <p:attrName>style.visibility</p:attrName>
                                        </p:attrNameLst>
                                      </p:cBhvr>
                                      <p:to>
                                        <p:strVal val="visible"/>
                                      </p:to>
                                    </p:set>
                                    <p:animEffect transition="in" filter="wipe(left)">
                                      <p:cBhvr>
                                        <p:cTn id="34" dur="500"/>
                                        <p:tgtEl>
                                          <p:spTgt spid="4">
                                            <p:graphicEl>
                                              <a:dgm id="{F3374483-D1DF-4314-88D1-58A43C414FAB}"/>
                                            </p:graphic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4">
                                            <p:graphicEl>
                                              <a:dgm id="{A86E3412-9685-4260-891C-5B92EC607B14}"/>
                                            </p:graphicEl>
                                          </p:spTgt>
                                        </p:tgtEl>
                                        <p:attrNameLst>
                                          <p:attrName>style.visibility</p:attrName>
                                        </p:attrNameLst>
                                      </p:cBhvr>
                                      <p:to>
                                        <p:strVal val="visible"/>
                                      </p:to>
                                    </p:set>
                                    <p:animEffect transition="in" filter="wipe(left)">
                                      <p:cBhvr>
                                        <p:cTn id="37" dur="500"/>
                                        <p:tgtEl>
                                          <p:spTgt spid="4">
                                            <p:graphicEl>
                                              <a:dgm id="{A86E3412-9685-4260-891C-5B92EC607B14}"/>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8">
                                            <p:txEl>
                                              <p:pRg st="0" end="0"/>
                                            </p:txEl>
                                          </p:spTgt>
                                        </p:tgtEl>
                                        <p:attrNameLst>
                                          <p:attrName>style.visibility</p:attrName>
                                        </p:attrNameLst>
                                      </p:cBhvr>
                                      <p:to>
                                        <p:strVal val="visible"/>
                                      </p:to>
                                    </p:set>
                                    <p:animEffect transition="in" filter="fade">
                                      <p:cBhvr>
                                        <p:cTn id="42" dur="1000"/>
                                        <p:tgtEl>
                                          <p:spTgt spid="8">
                                            <p:txEl>
                                              <p:pRg st="0" end="0"/>
                                            </p:txEl>
                                          </p:spTgt>
                                        </p:tgtEl>
                                      </p:cBhvr>
                                    </p:animEffect>
                                    <p:anim calcmode="lin" valueType="num">
                                      <p:cBhvr>
                                        <p:cTn id="4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0" end="0"/>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8">
                                            <p:txEl>
                                              <p:pRg st="1" end="1"/>
                                            </p:txEl>
                                          </p:spTgt>
                                        </p:tgtEl>
                                        <p:attrNameLst>
                                          <p:attrName>style.visibility</p:attrName>
                                        </p:attrNameLst>
                                      </p:cBhvr>
                                      <p:to>
                                        <p:strVal val="visible"/>
                                      </p:to>
                                    </p:set>
                                    <p:animEffect transition="in" filter="fade">
                                      <p:cBhvr>
                                        <p:cTn id="47" dur="1000"/>
                                        <p:tgtEl>
                                          <p:spTgt spid="8">
                                            <p:txEl>
                                              <p:pRg st="1" end="1"/>
                                            </p:txEl>
                                          </p:spTgt>
                                        </p:tgtEl>
                                      </p:cBhvr>
                                    </p:animEffect>
                                    <p:anim calcmode="lin" valueType="num">
                                      <p:cBhvr>
                                        <p:cTn id="48"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49"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par>
                          <p:cTn id="50" fill="hold">
                            <p:stCondLst>
                              <p:cond delay="1000"/>
                            </p:stCondLst>
                            <p:childTnLst>
                              <p:par>
                                <p:cTn id="51" presetID="42" presetClass="entr" presetSubtype="0" fill="hold" grpId="0" nodeType="afterEffect">
                                  <p:stCondLst>
                                    <p:cond delay="0"/>
                                  </p:stCondLst>
                                  <p:childTnLst>
                                    <p:set>
                                      <p:cBhvr>
                                        <p:cTn id="52" dur="1" fill="hold">
                                          <p:stCondLst>
                                            <p:cond delay="0"/>
                                          </p:stCondLst>
                                        </p:cTn>
                                        <p:tgtEl>
                                          <p:spTgt spid="8">
                                            <p:txEl>
                                              <p:pRg st="3" end="3"/>
                                            </p:txEl>
                                          </p:spTgt>
                                        </p:tgtEl>
                                        <p:attrNameLst>
                                          <p:attrName>style.visibility</p:attrName>
                                        </p:attrNameLst>
                                      </p:cBhvr>
                                      <p:to>
                                        <p:strVal val="visible"/>
                                      </p:to>
                                    </p:set>
                                    <p:animEffect transition="in" filter="fade">
                                      <p:cBhvr>
                                        <p:cTn id="53" dur="1000"/>
                                        <p:tgtEl>
                                          <p:spTgt spid="8">
                                            <p:txEl>
                                              <p:pRg st="3" end="3"/>
                                            </p:txEl>
                                          </p:spTgt>
                                        </p:tgtEl>
                                      </p:cBhvr>
                                    </p:animEffect>
                                    <p:anim calcmode="lin" valueType="num">
                                      <p:cBhvr>
                                        <p:cTn id="54"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55" dur="1000" fill="hold"/>
                                        <p:tgtEl>
                                          <p:spTgt spid="8">
                                            <p:txEl>
                                              <p:pRg st="3" end="3"/>
                                            </p:txEl>
                                          </p:spTgt>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8">
                                            <p:txEl>
                                              <p:pRg st="4" end="4"/>
                                            </p:txEl>
                                          </p:spTgt>
                                        </p:tgtEl>
                                        <p:attrNameLst>
                                          <p:attrName>style.visibility</p:attrName>
                                        </p:attrNameLst>
                                      </p:cBhvr>
                                      <p:to>
                                        <p:strVal val="visible"/>
                                      </p:to>
                                    </p:set>
                                    <p:animEffect transition="in" filter="fade">
                                      <p:cBhvr>
                                        <p:cTn id="58" dur="1000"/>
                                        <p:tgtEl>
                                          <p:spTgt spid="8">
                                            <p:txEl>
                                              <p:pRg st="4" end="4"/>
                                            </p:txEl>
                                          </p:spTgt>
                                        </p:tgtEl>
                                      </p:cBhvr>
                                    </p:animEffect>
                                    <p:anim calcmode="lin" valueType="num">
                                      <p:cBhvr>
                                        <p:cTn id="59"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60"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Graphic spid="4" grpId="0">
        <p:bldSub>
          <a:bldDgm/>
        </p:bldSub>
      </p:bldGraphic>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93345" y="1189812"/>
            <a:ext cx="5378549" cy="2635786"/>
          </a:xfrm>
        </p:spPr>
        <p:txBody>
          <a:bodyPr/>
          <a:lstStyle/>
          <a:p>
            <a:pPr marL="0" indent="0">
              <a:buNone/>
            </a:pPr>
            <a:r>
              <a:rPr lang="en-US" sz="2600" dirty="0"/>
              <a:t>Windows Server Containers</a:t>
            </a:r>
          </a:p>
          <a:p>
            <a:pPr marL="0" indent="0">
              <a:buNone/>
            </a:pPr>
            <a:r>
              <a:rPr lang="en-US" sz="2353" dirty="0">
                <a:solidFill>
                  <a:schemeClr val="accent6"/>
                </a:solidFill>
                <a:latin typeface="+mn-lt"/>
              </a:rPr>
              <a:t>Container must match host</a:t>
            </a:r>
          </a:p>
          <a:p>
            <a:pPr marL="0" indent="0">
              <a:buNone/>
            </a:pPr>
            <a:r>
              <a:rPr lang="en-US" sz="2000" dirty="0">
                <a:solidFill>
                  <a:schemeClr val="accent6"/>
                </a:solidFill>
                <a:latin typeface="+mn-lt"/>
              </a:rPr>
              <a:t>Server Core -&gt; Server Core</a:t>
            </a:r>
          </a:p>
          <a:p>
            <a:pPr marL="0" indent="0">
              <a:buNone/>
            </a:pPr>
            <a:r>
              <a:rPr lang="en-US" sz="2000" dirty="0">
                <a:solidFill>
                  <a:schemeClr val="accent6"/>
                </a:solidFill>
                <a:latin typeface="+mn-lt"/>
              </a:rPr>
              <a:t>Nano Server -&gt; Nano Server</a:t>
            </a:r>
          </a:p>
          <a:p>
            <a:pPr marL="0" indent="0">
              <a:buNone/>
            </a:pPr>
            <a:endParaRPr lang="en-US" sz="2000" dirty="0">
              <a:solidFill>
                <a:schemeClr val="accent6"/>
              </a:solidFill>
              <a:latin typeface="+mn-lt"/>
            </a:endParaRPr>
          </a:p>
          <a:p>
            <a:pPr marL="0" indent="0">
              <a:buNone/>
            </a:pPr>
            <a:r>
              <a:rPr lang="en-US" sz="2000" dirty="0">
                <a:solidFill>
                  <a:schemeClr val="accent6"/>
                </a:solidFill>
                <a:latin typeface="+mn-lt"/>
              </a:rPr>
              <a:t>10.0.14300.1030 – 10.0.14393</a:t>
            </a:r>
          </a:p>
          <a:p>
            <a:pPr marL="0" indent="0">
              <a:buNone/>
            </a:pPr>
            <a:r>
              <a:rPr lang="en-US" sz="2000" dirty="0">
                <a:solidFill>
                  <a:schemeClr val="accent6"/>
                </a:solidFill>
                <a:latin typeface="+mn-lt"/>
              </a:rPr>
              <a:t>10.0.14393 – 10.0.14393.206    *</a:t>
            </a:r>
          </a:p>
        </p:txBody>
      </p:sp>
      <p:sp>
        <p:nvSpPr>
          <p:cNvPr id="2" name="Title 1"/>
          <p:cNvSpPr>
            <a:spLocks noGrp="1"/>
          </p:cNvSpPr>
          <p:nvPr>
            <p:ph type="title"/>
          </p:nvPr>
        </p:nvSpPr>
        <p:spPr/>
        <p:txBody>
          <a:bodyPr>
            <a:normAutofit/>
          </a:bodyPr>
          <a:lstStyle/>
          <a:p>
            <a:r>
              <a:rPr lang="en-US" dirty="0"/>
              <a:t>Operating System Deployment Modes </a:t>
            </a:r>
          </a:p>
        </p:txBody>
      </p:sp>
      <p:grpSp>
        <p:nvGrpSpPr>
          <p:cNvPr id="3" name="Group 2"/>
          <p:cNvGrpSpPr/>
          <p:nvPr/>
        </p:nvGrpSpPr>
        <p:grpSpPr>
          <a:xfrm>
            <a:off x="565936" y="4045706"/>
            <a:ext cx="5305958" cy="2234660"/>
            <a:chOff x="367014" y="4126334"/>
            <a:chExt cx="5412354" cy="2279470"/>
          </a:xfrm>
        </p:grpSpPr>
        <p:sp>
          <p:nvSpPr>
            <p:cNvPr id="6" name="Freeform 5"/>
            <p:cNvSpPr>
              <a:spLocks noChangeAspect="1" noEditPoints="1"/>
            </p:cNvSpPr>
            <p:nvPr/>
          </p:nvSpPr>
          <p:spPr bwMode="auto">
            <a:xfrm>
              <a:off x="1826373" y="4126334"/>
              <a:ext cx="1978756" cy="1744248"/>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pic>
          <p:nvPicPr>
            <p:cNvPr id="5" name="Picture 4"/>
            <p:cNvPicPr>
              <a:picLocks noChangeAspect="1"/>
            </p:cNvPicPr>
            <p:nvPr/>
          </p:nvPicPr>
          <p:blipFill>
            <a:blip r:embed="rId3"/>
            <a:stretch>
              <a:fillRect/>
            </a:stretch>
          </p:blipFill>
          <p:spPr>
            <a:xfrm>
              <a:off x="2221177" y="4637917"/>
              <a:ext cx="1164063" cy="665576"/>
            </a:xfrm>
            <a:prstGeom prst="rect">
              <a:avLst/>
            </a:prstGeom>
          </p:spPr>
        </p:pic>
        <p:sp>
          <p:nvSpPr>
            <p:cNvPr id="9" name="Rectangular Callout 8"/>
            <p:cNvSpPr/>
            <p:nvPr/>
          </p:nvSpPr>
          <p:spPr bwMode="auto">
            <a:xfrm>
              <a:off x="4339413" y="5022909"/>
              <a:ext cx="1439955" cy="847673"/>
            </a:xfrm>
            <a:prstGeom prst="wedgeRectCallout">
              <a:avLst>
                <a:gd name="adj1" fmla="val -95363"/>
                <a:gd name="adj2" fmla="val -15022"/>
              </a:avLst>
            </a:prstGeom>
            <a:solidFill>
              <a:schemeClr val="bg2">
                <a:lumMod val="50000"/>
              </a:schemeClr>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p:txBody>
        </p:sp>
        <p:sp>
          <p:nvSpPr>
            <p:cNvPr id="10" name="Rectangular Callout 9"/>
            <p:cNvSpPr/>
            <p:nvPr/>
          </p:nvSpPr>
          <p:spPr bwMode="auto">
            <a:xfrm>
              <a:off x="367014" y="4427970"/>
              <a:ext cx="1439955" cy="366964"/>
            </a:xfrm>
            <a:prstGeom prst="wedgeRectCallout">
              <a:avLst>
                <a:gd name="adj1" fmla="val 79341"/>
                <a:gd name="adj2" fmla="val 102216"/>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11" name="TextBox 10"/>
            <p:cNvSpPr txBox="1"/>
            <p:nvPr/>
          </p:nvSpPr>
          <p:spPr>
            <a:xfrm>
              <a:off x="1621713" y="5771364"/>
              <a:ext cx="2428554" cy="634440"/>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grpSp>
      <p:grpSp>
        <p:nvGrpSpPr>
          <p:cNvPr id="4" name="Group 3"/>
          <p:cNvGrpSpPr/>
          <p:nvPr/>
        </p:nvGrpSpPr>
        <p:grpSpPr>
          <a:xfrm>
            <a:off x="6170703" y="4026964"/>
            <a:ext cx="5255258" cy="2166013"/>
            <a:chOff x="6876442" y="4270330"/>
            <a:chExt cx="5360637" cy="2209446"/>
          </a:xfrm>
        </p:grpSpPr>
        <p:sp>
          <p:nvSpPr>
            <p:cNvPr id="12" name="Freeform 11"/>
            <p:cNvSpPr>
              <a:spLocks noChangeAspect="1" noEditPoints="1"/>
            </p:cNvSpPr>
            <p:nvPr/>
          </p:nvSpPr>
          <p:spPr bwMode="auto">
            <a:xfrm>
              <a:off x="8090181" y="4270330"/>
              <a:ext cx="1978756" cy="1674226"/>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sp>
          <p:nvSpPr>
            <p:cNvPr id="14" name="Rectangular Callout 13"/>
            <p:cNvSpPr/>
            <p:nvPr/>
          </p:nvSpPr>
          <p:spPr bwMode="auto">
            <a:xfrm>
              <a:off x="10626208" y="4437811"/>
              <a:ext cx="1439955" cy="847673"/>
            </a:xfrm>
            <a:prstGeom prst="wedgeRectCallout">
              <a:avLst>
                <a:gd name="adj1" fmla="val -121867"/>
                <a:gd name="adj2" fmla="val 5668"/>
              </a:avLst>
            </a:prstGeom>
            <a:solidFill>
              <a:schemeClr val="accent3">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a:p>
              <a:pPr algn="ctr" defTabSz="913854" fontAlgn="base">
                <a:spcBef>
                  <a:spcPct val="0"/>
                </a:spcBef>
                <a:spcAft>
                  <a:spcPct val="0"/>
                </a:spcAft>
              </a:pPr>
              <a:r>
                <a:rPr lang="en-US" sz="980" dirty="0">
                  <a:solidFill>
                    <a:srgbClr val="F8F8F8"/>
                  </a:solidFill>
                  <a:latin typeface="Segoe UI"/>
                </a:rPr>
                <a:t>Nested Virtual Machine</a:t>
              </a:r>
            </a:p>
          </p:txBody>
        </p:sp>
        <p:sp>
          <p:nvSpPr>
            <p:cNvPr id="16" name="TextBox 15"/>
            <p:cNvSpPr txBox="1"/>
            <p:nvPr/>
          </p:nvSpPr>
          <p:spPr>
            <a:xfrm>
              <a:off x="7885521" y="5845336"/>
              <a:ext cx="2428554" cy="634440"/>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sp>
          <p:nvSpPr>
            <p:cNvPr id="17" name="Freeform 16"/>
            <p:cNvSpPr>
              <a:spLocks noChangeAspect="1" noEditPoints="1"/>
            </p:cNvSpPr>
            <p:nvPr/>
          </p:nvSpPr>
          <p:spPr bwMode="auto">
            <a:xfrm>
              <a:off x="8471767" y="4342328"/>
              <a:ext cx="1215580" cy="938830"/>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accent3">
                <a:lumMod val="75000"/>
                <a:lumOff val="25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FFFFFF"/>
                </a:solidFill>
                <a:latin typeface="Segoe UI"/>
              </a:endParaRPr>
            </a:p>
          </p:txBody>
        </p:sp>
        <p:sp>
          <p:nvSpPr>
            <p:cNvPr id="18" name="Rectangular Callout 17"/>
            <p:cNvSpPr/>
            <p:nvPr/>
          </p:nvSpPr>
          <p:spPr bwMode="auto">
            <a:xfrm>
              <a:off x="10626208" y="5573383"/>
              <a:ext cx="1610871" cy="664050"/>
            </a:xfrm>
            <a:prstGeom prst="wedgeRectCallout">
              <a:avLst>
                <a:gd name="adj1" fmla="val -86608"/>
                <a:gd name="adj2" fmla="val -18790"/>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567" dirty="0">
                  <a:solidFill>
                    <a:srgbClr val="F8F8F8"/>
                  </a:solidFill>
                  <a:latin typeface="Segoe UI"/>
                </a:rPr>
                <a:t>Virtual Machine Host</a:t>
              </a:r>
            </a:p>
          </p:txBody>
        </p:sp>
        <p:pic>
          <p:nvPicPr>
            <p:cNvPr id="13" name="Picture 12"/>
            <p:cNvPicPr>
              <a:picLocks noChangeAspect="1"/>
            </p:cNvPicPr>
            <p:nvPr/>
          </p:nvPicPr>
          <p:blipFill>
            <a:blip r:embed="rId3"/>
            <a:stretch>
              <a:fillRect/>
            </a:stretch>
          </p:blipFill>
          <p:spPr>
            <a:xfrm>
              <a:off x="8736975" y="4566292"/>
              <a:ext cx="685162" cy="391756"/>
            </a:xfrm>
            <a:prstGeom prst="rect">
              <a:avLst/>
            </a:prstGeom>
          </p:spPr>
        </p:pic>
        <p:sp>
          <p:nvSpPr>
            <p:cNvPr id="15" name="Rectangular Callout 14"/>
            <p:cNvSpPr/>
            <p:nvPr/>
          </p:nvSpPr>
          <p:spPr bwMode="auto">
            <a:xfrm>
              <a:off x="6876442" y="4543249"/>
              <a:ext cx="1439955" cy="414799"/>
            </a:xfrm>
            <a:prstGeom prst="wedgeRectCallout">
              <a:avLst>
                <a:gd name="adj1" fmla="val 81546"/>
                <a:gd name="adj2" fmla="val -507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19" name="TextBox 18"/>
            <p:cNvSpPr txBox="1"/>
            <p:nvPr/>
          </p:nvSpPr>
          <p:spPr>
            <a:xfrm>
              <a:off x="8099937" y="5152489"/>
              <a:ext cx="369344" cy="461494"/>
            </a:xfrm>
            <a:prstGeom prst="rect">
              <a:avLst/>
            </a:prstGeom>
            <a:noFill/>
          </p:spPr>
          <p:txBody>
            <a:bodyPr wrap="none" lIns="179259" tIns="143407" rIns="179259" bIns="143407" rtlCol="0">
              <a:spAutoFit/>
            </a:bodyPr>
            <a:lstStyle/>
            <a:p>
              <a:pPr defTabSz="914367">
                <a:lnSpc>
                  <a:spcPct val="90000"/>
                </a:lnSpc>
                <a:spcAft>
                  <a:spcPts val="588"/>
                </a:spcAft>
              </a:pPr>
              <a:endParaRPr lang="en-US" sz="1175" dirty="0">
                <a:solidFill>
                  <a:srgbClr val="F8F8F8"/>
                </a:solidFill>
                <a:latin typeface="Segoe UI"/>
              </a:endParaRPr>
            </a:p>
          </p:txBody>
        </p:sp>
      </p:grpSp>
      <p:sp>
        <p:nvSpPr>
          <p:cNvPr id="20" name="TextBox 19"/>
          <p:cNvSpPr txBox="1"/>
          <p:nvPr/>
        </p:nvSpPr>
        <p:spPr>
          <a:xfrm>
            <a:off x="9987512" y="6470703"/>
            <a:ext cx="888385" cy="184666"/>
          </a:xfrm>
          <a:prstGeom prst="rect">
            <a:avLst/>
          </a:prstGeom>
          <a:noFill/>
        </p:spPr>
        <p:txBody>
          <a:bodyPr wrap="none" rtlCol="0">
            <a:spAutoFit/>
          </a:bodyPr>
          <a:lstStyle/>
          <a:p>
            <a:pPr defTabSz="914367"/>
            <a:r>
              <a:rPr lang="en-US" sz="600" dirty="0">
                <a:solidFill>
                  <a:srgbClr val="FFFFFF"/>
                </a:solidFill>
                <a:latin typeface="Segoe UI"/>
              </a:rPr>
              <a:t>Content © Microsoft</a:t>
            </a:r>
          </a:p>
        </p:txBody>
      </p:sp>
      <mc:AlternateContent xmlns:mc="http://schemas.openxmlformats.org/markup-compatibility/2006" xmlns:p14="http://schemas.microsoft.com/office/powerpoint/2010/main">
        <mc:Choice Requires="p14">
          <p:contentPart p14:bwMode="auto" r:id="rId4">
            <p14:nvContentPartPr>
              <p14:cNvPr id="21" name="Ink 20"/>
              <p14:cNvContentPartPr/>
              <p14:nvPr/>
            </p14:nvContentPartPr>
            <p14:xfrm>
              <a:off x="10202395" y="2306859"/>
              <a:ext cx="13058" cy="25058"/>
            </p14:xfrm>
          </p:contentPart>
        </mc:Choice>
        <mc:Fallback xmlns="">
          <p:pic>
            <p:nvPicPr>
              <p:cNvPr id="21" name="Ink 20"/>
              <p:cNvPicPr/>
              <p:nvPr/>
            </p:nvPicPr>
            <p:blipFill>
              <a:blip r:embed="rId5"/>
              <a:stretch>
                <a:fillRect/>
              </a:stretch>
            </p:blipFill>
            <p:spPr>
              <a:xfrm>
                <a:off x="10190425" y="2295046"/>
                <a:ext cx="36998" cy="48684"/>
              </a:xfrm>
              <a:prstGeom prst="rect">
                <a:avLst/>
              </a:prstGeom>
            </p:spPr>
          </p:pic>
        </mc:Fallback>
      </mc:AlternateContent>
      <p:sp>
        <p:nvSpPr>
          <p:cNvPr id="22" name="Text Placeholder 6"/>
          <p:cNvSpPr txBox="1">
            <a:spLocks/>
          </p:cNvSpPr>
          <p:nvPr/>
        </p:nvSpPr>
        <p:spPr>
          <a:xfrm>
            <a:off x="6170702" y="1131289"/>
            <a:ext cx="5378549" cy="2387601"/>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3999"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pPr>
            <a:r>
              <a:rPr lang="en-US" sz="2600" dirty="0">
                <a:gradFill>
                  <a:gsLst>
                    <a:gs pos="1250">
                      <a:srgbClr val="0078D7"/>
                    </a:gs>
                    <a:gs pos="99000">
                      <a:srgbClr val="0078D7"/>
                    </a:gs>
                  </a:gsLst>
                  <a:lin ang="5400000" scaled="0"/>
                </a:gradFill>
                <a:latin typeface="Segoe UI Light"/>
              </a:rPr>
              <a:t>Hyper-V Containers</a:t>
            </a:r>
          </a:p>
          <a:p>
            <a:pPr marL="0" indent="0" defTabSz="914367">
              <a:buNone/>
            </a:pPr>
            <a:r>
              <a:rPr lang="en-US" sz="2353" dirty="0">
                <a:solidFill>
                  <a:srgbClr val="323232"/>
                </a:solidFill>
                <a:latin typeface="Segoe UI"/>
              </a:rPr>
              <a:t>Server Core or Nano Server</a:t>
            </a:r>
          </a:p>
          <a:p>
            <a:pPr marL="0" indent="0" defTabSz="914367">
              <a:buNone/>
            </a:pPr>
            <a:endParaRPr lang="en-US" sz="2353" dirty="0">
              <a:solidFill>
                <a:srgbClr val="323232"/>
              </a:solidFill>
              <a:latin typeface="Segoe UI"/>
            </a:endParaRPr>
          </a:p>
          <a:p>
            <a:pPr marL="0" indent="0" defTabSz="914367">
              <a:buNone/>
            </a:pPr>
            <a:r>
              <a:rPr lang="en-US" sz="2353" dirty="0">
                <a:solidFill>
                  <a:srgbClr val="323232"/>
                </a:solidFill>
                <a:latin typeface="Segoe UI"/>
              </a:rPr>
              <a:t>Host can be Nano Server, Windows Server Core, Windows Server w/Desktop, or Windows 10 Pro/Ent</a:t>
            </a:r>
          </a:p>
        </p:txBody>
      </p:sp>
      <p:sp>
        <p:nvSpPr>
          <p:cNvPr id="8" name="&quot;Not Allowed&quot; Symbol 7"/>
          <p:cNvSpPr/>
          <p:nvPr/>
        </p:nvSpPr>
        <p:spPr bwMode="auto">
          <a:xfrm>
            <a:off x="3936465" y="3133424"/>
            <a:ext cx="234175" cy="211873"/>
          </a:xfrm>
          <a:prstGeom prst="noSmoking">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Heart 22"/>
          <p:cNvSpPr/>
          <p:nvPr/>
        </p:nvSpPr>
        <p:spPr bwMode="auto">
          <a:xfrm>
            <a:off x="3837224" y="3479940"/>
            <a:ext cx="198482" cy="158614"/>
          </a:xfrm>
          <a:prstGeom prst="hear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Rounded Corners 23"/>
          <p:cNvSpPr/>
          <p:nvPr/>
        </p:nvSpPr>
        <p:spPr bwMode="auto">
          <a:xfrm>
            <a:off x="4593702" y="-4748"/>
            <a:ext cx="3601069" cy="476771"/>
          </a:xfrm>
          <a:prstGeom prst="round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Clean up talking points.</a:t>
            </a:r>
          </a:p>
        </p:txBody>
      </p:sp>
    </p:spTree>
    <p:extLst>
      <p:ext uri="{BB962C8B-B14F-4D97-AF65-F5344CB8AC3E}">
        <p14:creationId xmlns:p14="http://schemas.microsoft.com/office/powerpoint/2010/main" val="429443394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 </a:t>
            </a:r>
            <a:r>
              <a:rPr lang="en-US" dirty="0" err="1"/>
              <a:t>env</a:t>
            </a:r>
            <a:r>
              <a:rPr lang="en-US" dirty="0"/>
              <a:t> / Jenkins / container</a:t>
            </a:r>
          </a:p>
        </p:txBody>
      </p:sp>
      <p:sp>
        <p:nvSpPr>
          <p:cNvPr id="4" name="Text Placeholder 3"/>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73278090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Active Directory Identity for Containers</a:t>
            </a:r>
          </a:p>
        </p:txBody>
      </p:sp>
      <p:sp>
        <p:nvSpPr>
          <p:cNvPr id="5" name="Text Placeholder 4"/>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3527509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Windows Containers in AWS</a:t>
            </a:r>
          </a:p>
        </p:txBody>
      </p:sp>
    </p:spTree>
    <p:extLst>
      <p:ext uri="{BB962C8B-B14F-4D97-AF65-F5344CB8AC3E}">
        <p14:creationId xmlns:p14="http://schemas.microsoft.com/office/powerpoint/2010/main" val="271792539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EC2 Container Service</a:t>
            </a:r>
          </a:p>
        </p:txBody>
      </p:sp>
    </p:spTree>
    <p:extLst>
      <p:ext uri="{BB962C8B-B14F-4D97-AF65-F5344CB8AC3E}">
        <p14:creationId xmlns:p14="http://schemas.microsoft.com/office/powerpoint/2010/main" val="38011776"/>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270732"/>
          </a:xfrm>
        </p:spPr>
        <p:txBody>
          <a:bodyPr/>
          <a:lstStyle/>
          <a:p>
            <a:r>
              <a:rPr lang="en-US" dirty="0"/>
              <a:t>Messy manual script to install vs. infrastructure as code (picture?)</a:t>
            </a: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3323549147"/>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a:t>Consistency through Dev, Test, &amp; Prod</a:t>
            </a: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4814" y="1832885"/>
            <a:ext cx="7157948" cy="4489855"/>
          </a:xfrm>
          <a:prstGeom prst="rect">
            <a:avLst/>
          </a:prstGeom>
        </p:spPr>
      </p:pic>
      <p:sp>
        <p:nvSpPr>
          <p:cNvPr id="5" name="TextBox 4"/>
          <p:cNvSpPr txBox="1"/>
          <p:nvPr/>
        </p:nvSpPr>
        <p:spPr>
          <a:xfrm>
            <a:off x="266921" y="3902927"/>
            <a:ext cx="3658308" cy="627864"/>
          </a:xfrm>
          <a:prstGeom prst="rect">
            <a:avLst/>
          </a:prstGeom>
          <a:solidFill>
            <a:srgbClr val="FFFF00"/>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t>
            </a:r>
          </a:p>
        </p:txBody>
      </p:sp>
    </p:spTree>
    <p:extLst>
      <p:ext uri="{BB962C8B-B14F-4D97-AF65-F5344CB8AC3E}">
        <p14:creationId xmlns:p14="http://schemas.microsoft.com/office/powerpoint/2010/main" val="129995999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a:xfrm>
            <a:off x="269239" y="1189177"/>
            <a:ext cx="11653523" cy="2055114"/>
          </a:xfrm>
        </p:spPr>
        <p:txBody>
          <a:bodyPr/>
          <a:lstStyle/>
          <a:p>
            <a:r>
              <a:rPr lang="en-US" dirty="0"/>
              <a:t>Picture of (messy) server farm?</a:t>
            </a:r>
          </a:p>
          <a:p>
            <a:endParaRPr lang="en-US" dirty="0"/>
          </a:p>
          <a:p>
            <a:r>
              <a:rPr lang="en-US" dirty="0"/>
              <a:t>Works on my machine picture?</a:t>
            </a:r>
          </a:p>
        </p:txBody>
      </p:sp>
    </p:spTree>
    <p:extLst>
      <p:ext uri="{BB962C8B-B14F-4D97-AF65-F5344CB8AC3E}">
        <p14:creationId xmlns:p14="http://schemas.microsoft.com/office/powerpoint/2010/main" val="4283705105"/>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Tell and Show</a:t>
            </a:r>
          </a:p>
        </p:txBody>
      </p:sp>
      <p:sp>
        <p:nvSpPr>
          <p:cNvPr id="4" name="Text Placeholder 3"/>
          <p:cNvSpPr>
            <a:spLocks noGrp="1"/>
          </p:cNvSpPr>
          <p:nvPr>
            <p:ph type="body" sz="quarter" idx="12"/>
          </p:nvPr>
        </p:nvSpPr>
        <p:spPr/>
        <p:txBody>
          <a:bodyPr/>
          <a:lstStyle/>
          <a:p>
            <a:r>
              <a:rPr lang="en-US" dirty="0"/>
              <a:t>Enough talking, show me!</a:t>
            </a:r>
          </a:p>
        </p:txBody>
      </p:sp>
    </p:spTree>
    <p:extLst>
      <p:ext uri="{BB962C8B-B14F-4D97-AF65-F5344CB8AC3E}">
        <p14:creationId xmlns:p14="http://schemas.microsoft.com/office/powerpoint/2010/main" val="2288611814"/>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Windows Containers in Azure</a:t>
            </a:r>
          </a:p>
        </p:txBody>
      </p:sp>
    </p:spTree>
    <p:extLst>
      <p:ext uri="{BB962C8B-B14F-4D97-AF65-F5344CB8AC3E}">
        <p14:creationId xmlns:p14="http://schemas.microsoft.com/office/powerpoint/2010/main" val="146101551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Docker Additions to Containers</a:t>
            </a:r>
            <a:endParaRPr lang="en-US" dirty="0"/>
          </a:p>
        </p:txBody>
      </p:sp>
      <p:sp>
        <p:nvSpPr>
          <p:cNvPr id="2" name="Text Placeholder 1"/>
          <p:cNvSpPr>
            <a:spLocks noGrp="1"/>
          </p:cNvSpPr>
          <p:nvPr>
            <p:ph type="body" sz="quarter" idx="10"/>
          </p:nvPr>
        </p:nvSpPr>
        <p:spPr>
          <a:xfrm>
            <a:off x="269239" y="1189177"/>
            <a:ext cx="11653523" cy="4378314"/>
          </a:xfrm>
        </p:spPr>
        <p:txBody>
          <a:bodyPr/>
          <a:lstStyle/>
          <a:p>
            <a:r>
              <a:rPr lang="en-US" dirty="0"/>
              <a:t>Was the first “engine”</a:t>
            </a:r>
          </a:p>
          <a:p>
            <a:pPr lvl="1"/>
            <a:r>
              <a:rPr lang="en-US" dirty="0"/>
              <a:t>simple interface to create/manage containers</a:t>
            </a:r>
          </a:p>
          <a:p>
            <a:pPr lvl="1"/>
            <a:endParaRPr lang="en-US" dirty="0"/>
          </a:p>
          <a:p>
            <a:r>
              <a:rPr lang="en-US" dirty="0"/>
              <a:t>Docker Container Image</a:t>
            </a:r>
          </a:p>
          <a:p>
            <a:pPr lvl="1"/>
            <a:r>
              <a:rPr lang="en-US" dirty="0"/>
              <a:t>layer, upon layer, upon layer, …</a:t>
            </a:r>
          </a:p>
          <a:p>
            <a:pPr lvl="1"/>
            <a:r>
              <a:rPr lang="en-US" dirty="0"/>
              <a:t>Namespaces, Union file system (</a:t>
            </a:r>
            <a:r>
              <a:rPr lang="en-US" dirty="0" err="1"/>
              <a:t>UnionFS</a:t>
            </a:r>
            <a:r>
              <a:rPr lang="en-US" dirty="0"/>
              <a:t>), &amp; control groups</a:t>
            </a:r>
          </a:p>
          <a:p>
            <a:pPr lvl="1"/>
            <a:r>
              <a:rPr lang="en-US" dirty="0"/>
              <a:t>Immutability</a:t>
            </a:r>
          </a:p>
          <a:p>
            <a:pPr lvl="1"/>
            <a:endParaRPr lang="en-US" dirty="0"/>
          </a:p>
          <a:p>
            <a:r>
              <a:rPr lang="en-US" dirty="0"/>
              <a:t>Image Repositories</a:t>
            </a:r>
          </a:p>
          <a:p>
            <a:pPr lvl="1"/>
            <a:r>
              <a:rPr lang="en-US" dirty="0"/>
              <a:t>hub.docker.com</a:t>
            </a:r>
          </a:p>
        </p:txBody>
      </p:sp>
      <p:pic>
        <p:nvPicPr>
          <p:cNvPr id="3076" name="Picture 4" descr="Image result for Storage Contain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6746" y="2923127"/>
            <a:ext cx="4815254" cy="393487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69239" y="6318978"/>
            <a:ext cx="7290128"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See </a:t>
            </a:r>
            <a:r>
              <a:rPr lang="en-US" sz="1200" dirty="0">
                <a:gradFill>
                  <a:gsLst>
                    <a:gs pos="2917">
                      <a:schemeClr val="tx1"/>
                    </a:gs>
                    <a:gs pos="30000">
                      <a:schemeClr val="tx1"/>
                    </a:gs>
                  </a:gsLst>
                  <a:lin ang="5400000" scaled="0"/>
                </a:gradFill>
                <a:hlinkClick r:id="rId4"/>
              </a:rPr>
              <a:t>https://docs.docker.com/engine/understanding-docker/</a:t>
            </a:r>
            <a:r>
              <a:rPr lang="en-US" sz="1200" dirty="0">
                <a:gradFill>
                  <a:gsLst>
                    <a:gs pos="2917">
                      <a:schemeClr val="tx1"/>
                    </a:gs>
                    <a:gs pos="30000">
                      <a:schemeClr val="tx1"/>
                    </a:gs>
                  </a:gsLst>
                  <a:lin ang="5400000" scaled="0"/>
                </a:gradFill>
              </a:rPr>
              <a:t> for more on how Docker works.</a:t>
            </a:r>
          </a:p>
        </p:txBody>
      </p:sp>
      <p:sp>
        <p:nvSpPr>
          <p:cNvPr id="4" name="TextBox 3"/>
          <p:cNvSpPr txBox="1"/>
          <p:nvPr/>
        </p:nvSpPr>
        <p:spPr>
          <a:xfrm>
            <a:off x="7236070" y="6584435"/>
            <a:ext cx="5366056" cy="392415"/>
          </a:xfrm>
          <a:prstGeom prst="rect">
            <a:avLst/>
          </a:prstGeom>
          <a:noFill/>
        </p:spPr>
        <p:txBody>
          <a:bodyPr wrap="square" lIns="182880" tIns="146304" rIns="182880" bIns="146304" rtlCol="0">
            <a:spAutoFit/>
          </a:bodyPr>
          <a:lstStyle/>
          <a:p>
            <a:pPr>
              <a:lnSpc>
                <a:spcPct val="90000"/>
              </a:lnSpc>
              <a:spcAft>
                <a:spcPts val="600"/>
              </a:spcAft>
            </a:pPr>
            <a:r>
              <a:rPr lang="en-US" sz="700" i="1" dirty="0">
                <a:solidFill>
                  <a:schemeClr val="accent5"/>
                </a:solidFill>
              </a:rPr>
              <a:t>Image Source: http://www.sterilite.com/SelectProduct.html?id=772&amp;picture=1&amp;tab=Uses&amp;ProductCategory=181&amp;section=1</a:t>
            </a:r>
          </a:p>
        </p:txBody>
      </p:sp>
    </p:spTree>
    <p:extLst>
      <p:ext uri="{BB962C8B-B14F-4D97-AF65-F5344CB8AC3E}">
        <p14:creationId xmlns:p14="http://schemas.microsoft.com/office/powerpoint/2010/main" val="1045484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childTnLst>
                          </p:cTn>
                        </p:par>
                        <p:par>
                          <p:cTn id="25" fill="hold">
                            <p:stCondLst>
                              <p:cond delay="0"/>
                            </p:stCondLst>
                            <p:childTnLst>
                              <p:par>
                                <p:cTn id="26" presetID="10" presetClass="entr" presetSubtype="0"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Create Azure VM</a:t>
            </a:r>
          </a:p>
        </p:txBody>
      </p:sp>
      <p:pic>
        <p:nvPicPr>
          <p:cNvPr id="6" name="Picture 5"/>
          <p:cNvPicPr>
            <a:picLocks noChangeAspect="1"/>
          </p:cNvPicPr>
          <p:nvPr/>
        </p:nvPicPr>
        <p:blipFill>
          <a:blip r:embed="rId2"/>
          <a:stretch>
            <a:fillRect/>
          </a:stretch>
        </p:blipFill>
        <p:spPr>
          <a:xfrm>
            <a:off x="1474081" y="991852"/>
            <a:ext cx="9246158" cy="57657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4504459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sp>
        <p:nvSpPr>
          <p:cNvPr id="2" name="Title 1"/>
          <p:cNvSpPr>
            <a:spLocks noGrp="1"/>
          </p:cNvSpPr>
          <p:nvPr>
            <p:ph type="title"/>
          </p:nvPr>
        </p:nvSpPr>
        <p:spPr/>
        <p:txBody>
          <a:bodyPr/>
          <a:lstStyle/>
          <a:p>
            <a:r>
              <a:rPr lang="en-US" dirty="0"/>
              <a:t>Azure Container Registry</a:t>
            </a:r>
          </a:p>
        </p:txBody>
      </p:sp>
      <p:pic>
        <p:nvPicPr>
          <p:cNvPr id="4" name="Picture 3"/>
          <p:cNvPicPr>
            <a:picLocks noChangeAspect="1"/>
          </p:cNvPicPr>
          <p:nvPr/>
        </p:nvPicPr>
        <p:blipFill>
          <a:blip r:embed="rId3"/>
          <a:stretch>
            <a:fillRect/>
          </a:stretch>
        </p:blipFill>
        <p:spPr>
          <a:xfrm>
            <a:off x="266920" y="1189176"/>
            <a:ext cx="10777000" cy="5579374"/>
          </a:xfrm>
          <a:prstGeom prst="rect">
            <a:avLst/>
          </a:prstGeom>
        </p:spPr>
      </p:pic>
      <p:sp>
        <p:nvSpPr>
          <p:cNvPr id="5" name="TextBox 4"/>
          <p:cNvSpPr txBox="1"/>
          <p:nvPr/>
        </p:nvSpPr>
        <p:spPr>
          <a:xfrm>
            <a:off x="741680" y="4780230"/>
            <a:ext cx="11450320" cy="627864"/>
          </a:xfrm>
          <a:prstGeom prst="rect">
            <a:avLst/>
          </a:prstGeom>
          <a:solidFill>
            <a:schemeClr val="tx1"/>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err="1">
                <a:ln>
                  <a:noFill/>
                </a:ln>
                <a:solidFill>
                  <a:srgbClr val="00BCF2"/>
                </a:solidFill>
                <a:effectLst/>
                <a:uLnTx/>
                <a:uFillTx/>
                <a:latin typeface="Consolas" panose="020B0609020204030204" pitchFamily="49" charset="0"/>
                <a:ea typeface="+mn-ea"/>
                <a:cs typeface="+mn-cs"/>
              </a:rPr>
              <a:t>az</a:t>
            </a:r>
            <a:r>
              <a:rPr kumimoji="0" lang="en-US" sz="2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acr</a:t>
            </a:r>
            <a:r>
              <a:rPr kumimoji="0" lang="en-US" sz="2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BCF2"/>
                </a:solidFill>
                <a:effectLst/>
                <a:uLnTx/>
                <a:uFillTx/>
                <a:latin typeface="Consolas" panose="020B0609020204030204" pitchFamily="49" charset="0"/>
                <a:ea typeface="+mn-ea"/>
                <a:cs typeface="+mn-cs"/>
              </a:rPr>
              <a:t>create</a:t>
            </a:r>
            <a:r>
              <a:rPr kumimoji="0" lang="en-US" sz="2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78D7"/>
                </a:solidFill>
                <a:effectLst/>
                <a:uLnTx/>
                <a:uFillTx/>
                <a:latin typeface="Consolas" panose="020B0609020204030204" pitchFamily="49" charset="0"/>
                <a:ea typeface="+mn-ea"/>
                <a:cs typeface="+mn-cs"/>
              </a:rPr>
              <a:t>-n</a:t>
            </a:r>
            <a:r>
              <a:rPr kumimoji="0" lang="en-US" sz="2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myRegistry</a:t>
            </a:r>
            <a:r>
              <a:rPr kumimoji="0" lang="en-US" sz="2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78D7"/>
                </a:solidFill>
                <a:effectLst/>
                <a:uLnTx/>
                <a:uFillTx/>
                <a:latin typeface="Consolas" panose="020B0609020204030204" pitchFamily="49" charset="0"/>
                <a:ea typeface="+mn-ea"/>
                <a:cs typeface="+mn-cs"/>
              </a:rPr>
              <a:t>-g </a:t>
            </a:r>
            <a:r>
              <a:rPr kumimoji="0" lang="en-US" sz="24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myResourceGroup</a:t>
            </a:r>
            <a:r>
              <a:rPr kumimoji="0" lang="en-US" sz="2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78D7"/>
                </a:solidFill>
                <a:effectLst/>
                <a:uLnTx/>
                <a:uFillTx/>
                <a:latin typeface="Consolas" panose="020B0609020204030204" pitchFamily="49" charset="0"/>
                <a:ea typeface="+mn-ea"/>
                <a:cs typeface="+mn-cs"/>
              </a:rPr>
              <a:t>-l </a:t>
            </a:r>
            <a:r>
              <a:rPr kumimoji="0" lang="en-US" sz="24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southcentralus</a:t>
            </a:r>
            <a:endParaRPr kumimoji="0" lang="en-US" sz="2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12908024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269238" y="1186356"/>
            <a:ext cx="10881981" cy="2139688"/>
          </a:xfrm>
        </p:spPr>
        <p:txBody>
          <a:bodyPr/>
          <a:lstStyle/>
          <a:p>
            <a:r>
              <a:rPr lang="en-US" dirty="0"/>
              <a:t>Azure Container Registry</a:t>
            </a:r>
          </a:p>
        </p:txBody>
      </p:sp>
      <p:sp>
        <p:nvSpPr>
          <p:cNvPr id="5" name="Text Placeholder 4"/>
          <p:cNvSpPr>
            <a:spLocks noGrp="1"/>
          </p:cNvSpPr>
          <p:nvPr>
            <p:ph type="body" sz="quarter" idx="12"/>
          </p:nvPr>
        </p:nvSpPr>
        <p:spPr>
          <a:xfrm>
            <a:off x="269240" y="5148516"/>
            <a:ext cx="8964247" cy="724246"/>
          </a:xfrm>
        </p:spPr>
        <p:txBody>
          <a:bodyPr/>
          <a:lstStyle/>
          <a:p>
            <a:r>
              <a:rPr lang="en-US" dirty="0"/>
              <a:t>Push and Pull</a:t>
            </a:r>
          </a:p>
        </p:txBody>
      </p:sp>
    </p:spTree>
    <p:extLst>
      <p:ext uri="{BB962C8B-B14F-4D97-AF65-F5344CB8AC3E}">
        <p14:creationId xmlns:p14="http://schemas.microsoft.com/office/powerpoint/2010/main" val="1543150805"/>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bwMode="auto">
          <a:xfrm>
            <a:off x="7321232" y="0"/>
            <a:ext cx="4870768"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6" name="Group 55"/>
          <p:cNvGrpSpPr/>
          <p:nvPr/>
        </p:nvGrpSpPr>
        <p:grpSpPr>
          <a:xfrm>
            <a:off x="233775" y="1386625"/>
            <a:ext cx="7087458" cy="3241431"/>
            <a:chOff x="5081830" y="1272855"/>
            <a:chExt cx="7088463" cy="3241890"/>
          </a:xfrm>
        </p:grpSpPr>
        <p:sp>
          <p:nvSpPr>
            <p:cNvPr id="58" name="Text Placeholder 5"/>
            <p:cNvSpPr txBox="1">
              <a:spLocks/>
            </p:cNvSpPr>
            <p:nvPr/>
          </p:nvSpPr>
          <p:spPr>
            <a:xfrm>
              <a:off x="5081830" y="1272855"/>
              <a:ext cx="7088463" cy="1193879"/>
            </a:xfrm>
            <a:prstGeom prst="rect">
              <a:avLst/>
            </a:prstGeom>
            <a:noFill/>
          </p:spPr>
          <p:txBody>
            <a:bodyPr vert="horz" wrap="square" lIns="179259" tIns="143407" rIns="179259" bIns="143407"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ct val="0"/>
                </a:spcBef>
                <a:spcAft>
                  <a:spcPts val="1175"/>
                </a:spcAft>
                <a:buClrTx/>
                <a:buSzPct val="90000"/>
                <a:buFont typeface="Arial" pitchFamily="34" charset="0"/>
                <a:buNone/>
                <a:tabLst/>
                <a:defRPr/>
              </a:pPr>
              <a:r>
                <a:rPr kumimoji="0" lang="en-US" sz="3200" b="0" i="0" u="none" strike="noStrike" kern="1200" cap="none" spc="0" normalizeH="0" baseline="0" noProof="0" dirty="0">
                  <a:ln w="3175">
                    <a:noFill/>
                  </a:ln>
                  <a:gradFill>
                    <a:gsLst>
                      <a:gs pos="98571">
                        <a:srgbClr val="505050"/>
                      </a:gs>
                      <a:gs pos="72857">
                        <a:srgbClr val="505050"/>
                      </a:gs>
                    </a:gsLst>
                    <a:lin ang="5400000" scaled="1"/>
                  </a:gradFill>
                  <a:effectLst/>
                  <a:uLnTx/>
                  <a:uFillTx/>
                  <a:latin typeface="Segoe UI Light" panose="020B0502040204020203" pitchFamily="34" charset="0"/>
                  <a:ea typeface="+mn-ea"/>
                  <a:cs typeface="Segoe UI Light" panose="020B0502040204020203" pitchFamily="34" charset="0"/>
                </a:rPr>
                <a:t>Orchestrate Containers on Azure Infrastructure </a:t>
              </a:r>
            </a:p>
          </p:txBody>
        </p:sp>
        <p:cxnSp>
          <p:nvCxnSpPr>
            <p:cNvPr id="60" name="Straight Connector 59"/>
            <p:cNvCxnSpPr/>
            <p:nvPr/>
          </p:nvCxnSpPr>
          <p:spPr>
            <a:xfrm>
              <a:off x="5220853" y="2548098"/>
              <a:ext cx="694944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1" name="Text Placeholder 5"/>
            <p:cNvSpPr txBox="1">
              <a:spLocks/>
            </p:cNvSpPr>
            <p:nvPr/>
          </p:nvSpPr>
          <p:spPr>
            <a:xfrm>
              <a:off x="5081830" y="2746478"/>
              <a:ext cx="6687605" cy="1768267"/>
            </a:xfrm>
            <a:prstGeom prst="rect">
              <a:avLst/>
            </a:prstGeom>
          </p:spPr>
          <p:txBody>
            <a:bodyPr vert="horz" wrap="square" lIns="179259" tIns="143407" rIns="179259" bIns="143407"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ts val="1200"/>
                </a:spcBef>
                <a:spcAft>
                  <a:spcPts val="0"/>
                </a:spcAft>
                <a:buClrTx/>
                <a:buSzPct val="90000"/>
                <a:buFont typeface="Arial" pitchFamily="34" charset="0"/>
                <a:buNone/>
                <a:tabLst/>
                <a:defRPr/>
              </a:pPr>
              <a:r>
                <a:rPr kumimoji="0" lang="en-US" sz="1800" b="0" i="0" u="none" strike="noStrike" kern="1200" cap="none" spc="0" normalizeH="0" baseline="0" noProof="0" dirty="0">
                  <a:ln>
                    <a:noFill/>
                  </a:ln>
                  <a:gradFill>
                    <a:gsLst>
                      <a:gs pos="98571">
                        <a:srgbClr val="505050"/>
                      </a:gs>
                      <a:gs pos="72857">
                        <a:srgbClr val="505050"/>
                      </a:gs>
                    </a:gsLst>
                    <a:lin ang="5400000" scaled="1"/>
                  </a:gradFill>
                  <a:effectLst/>
                  <a:uLnTx/>
                  <a:uFillTx/>
                  <a:latin typeface="Segoe UI Semibold" panose="020B0702040204020203" pitchFamily="34" charset="0"/>
                  <a:ea typeface="+mn-ea"/>
                  <a:cs typeface="Segoe UI Semibold" panose="020B0702040204020203" pitchFamily="34" charset="0"/>
                </a:rPr>
                <a:t>Standard Docker tooling and API support</a:t>
              </a:r>
            </a:p>
            <a:p>
              <a:pPr marL="0" marR="0" lvl="0" indent="0" algn="l" defTabSz="914192" rtl="0" eaLnBrk="1" fontAlgn="auto" latinLnBrk="0" hangingPunct="1">
                <a:lnSpc>
                  <a:spcPct val="90000"/>
                </a:lnSpc>
                <a:spcBef>
                  <a:spcPts val="1200"/>
                </a:spcBef>
                <a:spcAft>
                  <a:spcPts val="0"/>
                </a:spcAft>
                <a:buClrTx/>
                <a:buSzPct val="90000"/>
                <a:buFont typeface="Arial" pitchFamily="34" charset="0"/>
                <a:buNone/>
                <a:tabLst/>
                <a:defRPr/>
              </a:pPr>
              <a:r>
                <a:rPr kumimoji="0" lang="en-US" sz="1800" b="0" i="0" u="none" strike="noStrike" kern="1200" cap="none" spc="0" normalizeH="0" baseline="0" noProof="0" dirty="0">
                  <a:ln>
                    <a:noFill/>
                  </a:ln>
                  <a:gradFill>
                    <a:gsLst>
                      <a:gs pos="98571">
                        <a:srgbClr val="505050"/>
                      </a:gs>
                      <a:gs pos="72857">
                        <a:srgbClr val="505050"/>
                      </a:gs>
                    </a:gsLst>
                    <a:lin ang="5400000" scaled="1"/>
                  </a:gradFill>
                  <a:effectLst/>
                  <a:uLnTx/>
                  <a:uFillTx/>
                  <a:latin typeface="Segoe UI Semibold" panose="020B0702040204020203" pitchFamily="34" charset="0"/>
                  <a:ea typeface="+mn-ea"/>
                  <a:cs typeface="Segoe UI Semibold" panose="020B0702040204020203" pitchFamily="34" charset="0"/>
                </a:rPr>
                <a:t>Streamlined provisioning of DCOS and Docker Swarm</a:t>
              </a:r>
            </a:p>
            <a:p>
              <a:pPr marL="0" marR="0" lvl="0" indent="0" algn="l" defTabSz="914192" rtl="0" eaLnBrk="1" fontAlgn="auto" latinLnBrk="0" hangingPunct="1">
                <a:lnSpc>
                  <a:spcPct val="90000"/>
                </a:lnSpc>
                <a:spcBef>
                  <a:spcPts val="1200"/>
                </a:spcBef>
                <a:spcAft>
                  <a:spcPts val="0"/>
                </a:spcAft>
                <a:buClrTx/>
                <a:buSzPct val="90000"/>
                <a:buFont typeface="Arial" pitchFamily="34" charset="0"/>
                <a:buNone/>
                <a:tabLst/>
                <a:defRPr/>
              </a:pPr>
              <a:r>
                <a:rPr kumimoji="0" lang="en-US" sz="1800" b="0" i="0" u="none" strike="noStrike" kern="1200" cap="none" spc="0" normalizeH="0" baseline="0" noProof="0" dirty="0">
                  <a:ln>
                    <a:noFill/>
                  </a:ln>
                  <a:gradFill>
                    <a:gsLst>
                      <a:gs pos="98571">
                        <a:srgbClr val="505050"/>
                      </a:gs>
                      <a:gs pos="72857">
                        <a:srgbClr val="505050"/>
                      </a:gs>
                    </a:gsLst>
                    <a:lin ang="5400000" scaled="1"/>
                  </a:gradFill>
                  <a:effectLst/>
                  <a:uLnTx/>
                  <a:uFillTx/>
                  <a:latin typeface="Segoe UI Semibold" panose="020B0702040204020203" pitchFamily="34" charset="0"/>
                  <a:ea typeface="+mn-ea"/>
                  <a:cs typeface="Segoe UI Semibold" panose="020B0702040204020203" pitchFamily="34" charset="0"/>
                </a:rPr>
                <a:t>Linux and Windows Server containers</a:t>
              </a:r>
            </a:p>
            <a:p>
              <a:pPr marL="0" marR="0" lvl="0" indent="0" algn="l" defTabSz="914192" rtl="0" eaLnBrk="1" fontAlgn="auto" latinLnBrk="0" hangingPunct="1">
                <a:lnSpc>
                  <a:spcPct val="90000"/>
                </a:lnSpc>
                <a:spcBef>
                  <a:spcPts val="1200"/>
                </a:spcBef>
                <a:spcAft>
                  <a:spcPts val="0"/>
                </a:spcAft>
                <a:buClrTx/>
                <a:buSzPct val="90000"/>
                <a:buFont typeface="Arial" pitchFamily="34" charset="0"/>
                <a:buNone/>
                <a:tabLst/>
                <a:defRPr/>
              </a:pPr>
              <a:r>
                <a:rPr kumimoji="0" lang="en-US" sz="1800" b="0" i="0" u="none" strike="noStrike" kern="1200" cap="none" spc="0" normalizeH="0" baseline="0" noProof="0" dirty="0">
                  <a:ln>
                    <a:noFill/>
                  </a:ln>
                  <a:gradFill>
                    <a:gsLst>
                      <a:gs pos="98571">
                        <a:srgbClr val="505050"/>
                      </a:gs>
                      <a:gs pos="72857">
                        <a:srgbClr val="505050"/>
                      </a:gs>
                    </a:gsLst>
                    <a:lin ang="5400000" scaled="1"/>
                  </a:gradFill>
                  <a:effectLst/>
                  <a:uLnTx/>
                  <a:uFillTx/>
                  <a:latin typeface="Segoe UI Semibold" panose="020B0702040204020203" pitchFamily="34" charset="0"/>
                  <a:ea typeface="+mn-ea"/>
                  <a:cs typeface="Segoe UI Semibold" panose="020B0702040204020203" pitchFamily="34" charset="0"/>
                </a:rPr>
                <a:t>Azure and Azure Stack</a:t>
              </a: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0911" y="1188417"/>
            <a:ext cx="4284169" cy="4759560"/>
          </a:xfrm>
          <a:prstGeom prst="rect">
            <a:avLst/>
          </a:prstGeom>
        </p:spPr>
      </p:pic>
      <p:sp>
        <p:nvSpPr>
          <p:cNvPr id="3" name="TextBox 2"/>
          <p:cNvSpPr txBox="1"/>
          <p:nvPr/>
        </p:nvSpPr>
        <p:spPr>
          <a:xfrm>
            <a:off x="481762" y="5339999"/>
            <a:ext cx="5885234" cy="1215957"/>
          </a:xfrm>
          <a:prstGeom prst="rect">
            <a:avLst/>
          </a:prstGeom>
        </p:spPr>
        <p:txBody>
          <a:bodyPr vert="horz" wrap="square" lIns="91440" tIns="91440" rIns="91440" bIns="9144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F0000"/>
                </a:solidFill>
                <a:effectLst/>
                <a:uLnTx/>
                <a:uFillTx/>
                <a:latin typeface="Segoe UI" pitchFamily="34" charset="0"/>
                <a:ea typeface="Segoe UI" pitchFamily="34" charset="0"/>
                <a:cs typeface="Segoe UI" pitchFamily="34" charset="0"/>
              </a:rPr>
              <a:t>Caution: Don’t think of ACS as a true “service”!</a:t>
            </a:r>
          </a:p>
        </p:txBody>
      </p:sp>
      <p:sp>
        <p:nvSpPr>
          <p:cNvPr id="9" name="Title 8"/>
          <p:cNvSpPr>
            <a:spLocks noGrp="1"/>
          </p:cNvSpPr>
          <p:nvPr>
            <p:ph type="title"/>
          </p:nvPr>
        </p:nvSpPr>
        <p:spPr/>
        <p:txBody>
          <a:bodyPr/>
          <a:lstStyle/>
          <a:p>
            <a:r>
              <a:rPr lang="en-US" dirty="0"/>
              <a:t>Azure Container Service</a:t>
            </a:r>
          </a:p>
        </p:txBody>
      </p:sp>
    </p:spTree>
    <p:extLst>
      <p:ext uri="{BB962C8B-B14F-4D97-AF65-F5344CB8AC3E}">
        <p14:creationId xmlns:p14="http://schemas.microsoft.com/office/powerpoint/2010/main" val="5651644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App Service for Linux</a:t>
            </a:r>
          </a:p>
        </p:txBody>
      </p:sp>
      <p:pic>
        <p:nvPicPr>
          <p:cNvPr id="3" name="Picture 2"/>
          <p:cNvPicPr>
            <a:picLocks noChangeAspect="1"/>
          </p:cNvPicPr>
          <p:nvPr/>
        </p:nvPicPr>
        <p:blipFill>
          <a:blip r:embed="rId2"/>
          <a:stretch>
            <a:fillRect/>
          </a:stretch>
        </p:blipFill>
        <p:spPr>
          <a:xfrm>
            <a:off x="348938" y="1189176"/>
            <a:ext cx="7390476" cy="4638095"/>
          </a:xfrm>
          <a:prstGeom prst="rect">
            <a:avLst/>
          </a:prstGeom>
        </p:spPr>
      </p:pic>
      <p:pic>
        <p:nvPicPr>
          <p:cNvPr id="4" name="Picture 3"/>
          <p:cNvPicPr>
            <a:picLocks noChangeAspect="1"/>
          </p:cNvPicPr>
          <p:nvPr/>
        </p:nvPicPr>
        <p:blipFill>
          <a:blip r:embed="rId3"/>
          <a:stretch>
            <a:fillRect/>
          </a:stretch>
        </p:blipFill>
        <p:spPr>
          <a:xfrm>
            <a:off x="677939" y="1029057"/>
            <a:ext cx="7619048" cy="5714286"/>
          </a:xfrm>
          <a:prstGeom prst="rect">
            <a:avLst/>
          </a:prstGeom>
        </p:spPr>
      </p:pic>
      <p:pic>
        <p:nvPicPr>
          <p:cNvPr id="5" name="Picture 4"/>
          <p:cNvPicPr>
            <a:picLocks noChangeAspect="1"/>
          </p:cNvPicPr>
          <p:nvPr/>
        </p:nvPicPr>
        <p:blipFill>
          <a:blip r:embed="rId4"/>
          <a:stretch>
            <a:fillRect/>
          </a:stretch>
        </p:blipFill>
        <p:spPr>
          <a:xfrm>
            <a:off x="1043547" y="1189176"/>
            <a:ext cx="9393993" cy="5648880"/>
          </a:xfrm>
          <a:prstGeom prst="rect">
            <a:avLst/>
          </a:prstGeom>
        </p:spPr>
      </p:pic>
      <p:pic>
        <p:nvPicPr>
          <p:cNvPr id="6" name="Picture 5"/>
          <p:cNvPicPr>
            <a:picLocks noChangeAspect="1"/>
          </p:cNvPicPr>
          <p:nvPr/>
        </p:nvPicPr>
        <p:blipFill>
          <a:blip r:embed="rId5"/>
          <a:stretch>
            <a:fillRect/>
          </a:stretch>
        </p:blipFill>
        <p:spPr>
          <a:xfrm>
            <a:off x="1393902" y="1785358"/>
            <a:ext cx="10651826" cy="3733333"/>
          </a:xfrm>
          <a:prstGeom prst="rect">
            <a:avLst/>
          </a:prstGeom>
        </p:spPr>
      </p:pic>
    </p:spTree>
    <p:extLst>
      <p:ext uri="{BB962C8B-B14F-4D97-AF65-F5344CB8AC3E}">
        <p14:creationId xmlns:p14="http://schemas.microsoft.com/office/powerpoint/2010/main" val="15663859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Building our own Images - Dockerfile</a:t>
            </a:r>
            <a:endParaRPr lang="en-US" dirty="0"/>
          </a:p>
        </p:txBody>
      </p:sp>
      <p:grpSp>
        <p:nvGrpSpPr>
          <p:cNvPr id="19" name="Group 18"/>
          <p:cNvGrpSpPr/>
          <p:nvPr/>
        </p:nvGrpSpPr>
        <p:grpSpPr>
          <a:xfrm>
            <a:off x="8318810" y="2027105"/>
            <a:ext cx="2870289" cy="4850383"/>
            <a:chOff x="9074711" y="1820862"/>
            <a:chExt cx="3116354" cy="5173663"/>
          </a:xfrm>
        </p:grpSpPr>
        <p:sp>
          <p:nvSpPr>
            <p:cNvPr id="20" name="Rectangle 19"/>
            <p:cNvSpPr/>
            <p:nvPr/>
          </p:nvSpPr>
          <p:spPr bwMode="auto">
            <a:xfrm>
              <a:off x="9074711" y="1820862"/>
              <a:ext cx="2966263" cy="5173663"/>
            </a:xfrm>
            <a:prstGeom prst="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 name="Group 20"/>
            <p:cNvGrpSpPr/>
            <p:nvPr/>
          </p:nvGrpSpPr>
          <p:grpSpPr>
            <a:xfrm>
              <a:off x="9254523" y="2146690"/>
              <a:ext cx="2936542" cy="4149261"/>
              <a:chOff x="9637979" y="1567671"/>
              <a:chExt cx="2936542" cy="4149261"/>
            </a:xfrm>
          </p:grpSpPr>
          <p:pic>
            <p:nvPicPr>
              <p:cNvPr id="4" name="Picture 3"/>
              <p:cNvPicPr>
                <a:picLocks noChangeAspect="1"/>
              </p:cNvPicPr>
              <p:nvPr/>
            </p:nvPicPr>
            <p:blipFill>
              <a:blip r:embed="rId3"/>
              <a:stretch>
                <a:fillRect/>
              </a:stretch>
            </p:blipFill>
            <p:spPr>
              <a:xfrm>
                <a:off x="9653481" y="4387590"/>
                <a:ext cx="2600735" cy="132934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02338" y="5210936"/>
                <a:ext cx="1771246" cy="407275"/>
              </a:xfrm>
              <a:prstGeom prst="rect">
                <a:avLst/>
              </a:prstGeom>
            </p:spPr>
          </p:pic>
          <p:sp>
            <p:nvSpPr>
              <p:cNvPr id="6" name="TextBox 5"/>
              <p:cNvSpPr txBox="1"/>
              <p:nvPr/>
            </p:nvSpPr>
            <p:spPr>
              <a:xfrm>
                <a:off x="9726961" y="4387587"/>
                <a:ext cx="2697469" cy="1084975"/>
              </a:xfrm>
              <a:prstGeom prst="rect">
                <a:avLst/>
              </a:prstGeom>
              <a:noFill/>
            </p:spPr>
            <p:txBody>
              <a:bodyPr wrap="square" lIns="179056" tIns="143245" rIns="179056" bIns="143245" rtlCol="0">
                <a:spAutoFit/>
              </a:bodyPr>
              <a:lstStyle/>
              <a:p>
                <a:pPr algn="ctr" defTabSz="914367">
                  <a:lnSpc>
                    <a:spcPct val="90000"/>
                  </a:lnSpc>
                  <a:spcAft>
                    <a:spcPts val="587"/>
                  </a:spcAft>
                </a:pPr>
                <a:r>
                  <a:rPr lang="en-US" sz="2350" dirty="0">
                    <a:gradFill>
                      <a:gsLst>
                        <a:gs pos="2917">
                          <a:srgbClr val="FFFFFF"/>
                        </a:gs>
                        <a:gs pos="30000">
                          <a:srgbClr val="FFFFFF"/>
                        </a:gs>
                      </a:gsLst>
                      <a:lin ang="5400000" scaled="0"/>
                    </a:gradFill>
                    <a:latin typeface="Segoe UI"/>
                  </a:rPr>
                  <a:t>Container OS</a:t>
                </a:r>
              </a:p>
              <a:p>
                <a:pPr algn="ctr" defTabSz="914367">
                  <a:lnSpc>
                    <a:spcPct val="90000"/>
                  </a:lnSpc>
                  <a:spcAft>
                    <a:spcPts val="587"/>
                  </a:spcAft>
                </a:pPr>
                <a:r>
                  <a:rPr lang="en-US" sz="2350" dirty="0">
                    <a:gradFill>
                      <a:gsLst>
                        <a:gs pos="2917">
                          <a:srgbClr val="FFFFFF"/>
                        </a:gs>
                        <a:gs pos="30000">
                          <a:srgbClr val="FFFFFF"/>
                        </a:gs>
                      </a:gsLst>
                      <a:lin ang="5400000" scaled="0"/>
                    </a:gradFill>
                    <a:latin typeface="Segoe UI"/>
                  </a:rPr>
                  <a:t>Image</a:t>
                </a:r>
              </a:p>
            </p:txBody>
          </p:sp>
          <p:grpSp>
            <p:nvGrpSpPr>
              <p:cNvPr id="17" name="Group 16"/>
              <p:cNvGrpSpPr/>
              <p:nvPr/>
            </p:nvGrpSpPr>
            <p:grpSpPr>
              <a:xfrm>
                <a:off x="9637979" y="2994169"/>
                <a:ext cx="2936542" cy="1335430"/>
                <a:chOff x="9448991" y="2935729"/>
                <a:chExt cx="2879224" cy="1309365"/>
              </a:xfrm>
            </p:grpSpPr>
            <p:pic>
              <p:nvPicPr>
                <p:cNvPr id="7" name="Picture 6"/>
                <p:cNvPicPr>
                  <a:picLocks noChangeAspect="1"/>
                </p:cNvPicPr>
                <p:nvPr/>
              </p:nvPicPr>
              <p:blipFill>
                <a:blip r:embed="rId5"/>
                <a:stretch>
                  <a:fillRect/>
                </a:stretch>
              </p:blipFill>
              <p:spPr>
                <a:xfrm>
                  <a:off x="9448993" y="2935729"/>
                  <a:ext cx="2545808" cy="1309365"/>
                </a:xfrm>
                <a:prstGeom prst="rect">
                  <a:avLst/>
                </a:prstGeom>
              </p:spPr>
            </p:pic>
            <p:sp>
              <p:nvSpPr>
                <p:cNvPr id="8" name="TextBox 7"/>
                <p:cNvSpPr txBox="1"/>
                <p:nvPr/>
              </p:nvSpPr>
              <p:spPr>
                <a:xfrm>
                  <a:off x="9733264" y="3317443"/>
                  <a:ext cx="1736673" cy="642936"/>
                </a:xfrm>
                <a:prstGeom prst="rect">
                  <a:avLst/>
                </a:prstGeom>
                <a:noFill/>
              </p:spPr>
              <p:txBody>
                <a:bodyPr wrap="square" lIns="179056" tIns="143245" rIns="179056" bIns="143245" rtlCol="0">
                  <a:spAutoFit/>
                </a:bodyPr>
                <a:lstStyle/>
                <a:p>
                  <a:pPr algn="ctr" defTabSz="914367">
                    <a:lnSpc>
                      <a:spcPct val="90000"/>
                    </a:lnSpc>
                    <a:spcAft>
                      <a:spcPts val="587"/>
                    </a:spcAft>
                  </a:pPr>
                  <a:r>
                    <a:rPr lang="en-US" sz="2350" dirty="0">
                      <a:solidFill>
                        <a:srgbClr val="0078D7"/>
                      </a:solidFill>
                      <a:latin typeface="Segoe UI"/>
                    </a:rPr>
                    <a:t>Sandbox</a:t>
                  </a:r>
                </a:p>
              </p:txBody>
            </p:sp>
            <p:pic>
              <p:nvPicPr>
                <p:cNvPr id="9" name="Picture 8"/>
                <p:cNvPicPr>
                  <a:picLocks noChangeAspect="1"/>
                </p:cNvPicPr>
                <p:nvPr/>
              </p:nvPicPr>
              <p:blipFill>
                <a:blip r:embed="rId3"/>
                <a:stretch>
                  <a:fillRect/>
                </a:stretch>
              </p:blipFill>
              <p:spPr>
                <a:xfrm>
                  <a:off x="9448991" y="2935729"/>
                  <a:ext cx="2545810" cy="1303395"/>
                </a:xfrm>
                <a:prstGeom prst="rect">
                  <a:avLst/>
                </a:prstGeom>
              </p:spPr>
            </p:pic>
            <p:sp>
              <p:nvSpPr>
                <p:cNvPr id="10" name="TextBox 9"/>
                <p:cNvSpPr txBox="1"/>
                <p:nvPr/>
              </p:nvSpPr>
              <p:spPr>
                <a:xfrm>
                  <a:off x="9536236" y="2961952"/>
                  <a:ext cx="2791979" cy="642936"/>
                </a:xfrm>
                <a:prstGeom prst="rect">
                  <a:avLst/>
                </a:prstGeom>
                <a:noFill/>
              </p:spPr>
              <p:txBody>
                <a:bodyPr wrap="square" lIns="179056" tIns="143245" rIns="179056" bIns="143245" rtlCol="0">
                  <a:spAutoFit/>
                </a:bodyPr>
                <a:lstStyle/>
                <a:p>
                  <a:pPr algn="ctr" defTabSz="914367">
                    <a:lnSpc>
                      <a:spcPct val="90000"/>
                    </a:lnSpc>
                    <a:spcAft>
                      <a:spcPts val="587"/>
                    </a:spcAft>
                  </a:pPr>
                  <a:r>
                    <a:rPr lang="en-US" sz="2350" dirty="0">
                      <a:gradFill>
                        <a:gsLst>
                          <a:gs pos="2917">
                            <a:srgbClr val="FFFFFF"/>
                          </a:gs>
                          <a:gs pos="30000">
                            <a:srgbClr val="FFFFFF"/>
                          </a:gs>
                        </a:gsLst>
                        <a:lin ang="5400000" scaled="0"/>
                      </a:gradFill>
                      <a:latin typeface="Segoe UI"/>
                    </a:rPr>
                    <a:t>Web-Server</a:t>
                  </a:r>
                </a:p>
              </p:txBody>
            </p:sp>
            <p:sp>
              <p:nvSpPr>
                <p:cNvPr id="11" name="Rectangle 10"/>
                <p:cNvSpPr/>
                <p:nvPr/>
              </p:nvSpPr>
              <p:spPr bwMode="auto">
                <a:xfrm>
                  <a:off x="10151478" y="3552857"/>
                  <a:ext cx="1482848" cy="423074"/>
                </a:xfrm>
                <a:prstGeom prst="rect">
                  <a:avLst/>
                </a:prstGeom>
                <a:noFill/>
                <a:ln w="381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661" rIns="0" bIns="45661" numCol="1" rtlCol="0" anchor="ctr" anchorCtr="0" compatLnSpc="1">
                  <a:prstTxWarp prst="textNoShape">
                    <a:avLst/>
                  </a:prstTxWarp>
                </a:bodyPr>
                <a:lstStyle/>
                <a:p>
                  <a:pPr algn="ctr" defTabSz="912848" fontAlgn="base">
                    <a:spcBef>
                      <a:spcPct val="0"/>
                    </a:spcBef>
                    <a:spcAft>
                      <a:spcPct val="0"/>
                    </a:spcAft>
                  </a:pPr>
                  <a:r>
                    <a:rPr lang="en-US" sz="1763" dirty="0">
                      <a:solidFill>
                        <a:srgbClr val="FFFFFF"/>
                      </a:solidFill>
                      <a:latin typeface="Segoe UI"/>
                    </a:rPr>
                    <a:t>Layer 1</a:t>
                  </a:r>
                </a:p>
              </p:txBody>
            </p:sp>
          </p:grpSp>
          <p:grpSp>
            <p:nvGrpSpPr>
              <p:cNvPr id="18" name="Group 17"/>
              <p:cNvGrpSpPr/>
              <p:nvPr/>
            </p:nvGrpSpPr>
            <p:grpSpPr>
              <a:xfrm>
                <a:off x="9646754" y="1567671"/>
                <a:ext cx="2607462" cy="1329342"/>
                <a:chOff x="9457596" y="1537072"/>
                <a:chExt cx="2556567" cy="1303395"/>
              </a:xfrm>
            </p:grpSpPr>
            <p:sp>
              <p:nvSpPr>
                <p:cNvPr id="12" name="TextBox 11"/>
                <p:cNvSpPr txBox="1"/>
                <p:nvPr/>
              </p:nvSpPr>
              <p:spPr>
                <a:xfrm>
                  <a:off x="9740343" y="1957194"/>
                  <a:ext cx="1736673" cy="642936"/>
                </a:xfrm>
                <a:prstGeom prst="rect">
                  <a:avLst/>
                </a:prstGeom>
                <a:noFill/>
              </p:spPr>
              <p:txBody>
                <a:bodyPr wrap="square" lIns="179056" tIns="143245" rIns="179056" bIns="143245" rtlCol="0">
                  <a:spAutoFit/>
                </a:bodyPr>
                <a:lstStyle/>
                <a:p>
                  <a:pPr algn="ctr" defTabSz="914367">
                    <a:lnSpc>
                      <a:spcPct val="90000"/>
                    </a:lnSpc>
                    <a:spcAft>
                      <a:spcPts val="587"/>
                    </a:spcAft>
                  </a:pPr>
                  <a:r>
                    <a:rPr lang="en-US" sz="2350" dirty="0">
                      <a:solidFill>
                        <a:srgbClr val="0078D7"/>
                      </a:solidFill>
                      <a:latin typeface="Segoe UI"/>
                    </a:rPr>
                    <a:t>Sandbox</a:t>
                  </a:r>
                </a:p>
              </p:txBody>
            </p:sp>
            <p:pic>
              <p:nvPicPr>
                <p:cNvPr id="13" name="Picture 12"/>
                <p:cNvPicPr>
                  <a:picLocks noChangeAspect="1"/>
                </p:cNvPicPr>
                <p:nvPr/>
              </p:nvPicPr>
              <p:blipFill>
                <a:blip r:embed="rId3"/>
                <a:stretch>
                  <a:fillRect/>
                </a:stretch>
              </p:blipFill>
              <p:spPr>
                <a:xfrm>
                  <a:off x="9457596" y="1537072"/>
                  <a:ext cx="2537206" cy="1303395"/>
                </a:xfrm>
                <a:prstGeom prst="rect">
                  <a:avLst/>
                </a:prstGeom>
              </p:spPr>
            </p:pic>
            <p:sp>
              <p:nvSpPr>
                <p:cNvPr id="14" name="TextBox 13"/>
                <p:cNvSpPr txBox="1"/>
                <p:nvPr/>
              </p:nvSpPr>
              <p:spPr>
                <a:xfrm>
                  <a:off x="9589233" y="1682593"/>
                  <a:ext cx="2424930" cy="642936"/>
                </a:xfrm>
                <a:prstGeom prst="rect">
                  <a:avLst/>
                </a:prstGeom>
                <a:noFill/>
              </p:spPr>
              <p:txBody>
                <a:bodyPr wrap="square" lIns="179056" tIns="143245" rIns="179056" bIns="143245" rtlCol="0">
                  <a:spAutoFit/>
                </a:bodyPr>
                <a:lstStyle/>
                <a:p>
                  <a:pPr algn="ctr" defTabSz="914367">
                    <a:lnSpc>
                      <a:spcPct val="90000"/>
                    </a:lnSpc>
                    <a:spcAft>
                      <a:spcPts val="587"/>
                    </a:spcAft>
                  </a:pPr>
                  <a:r>
                    <a:rPr lang="en-US" sz="2350" dirty="0">
                      <a:gradFill>
                        <a:gsLst>
                          <a:gs pos="2917">
                            <a:srgbClr val="FFFFFF"/>
                          </a:gs>
                          <a:gs pos="30000">
                            <a:srgbClr val="FFFFFF"/>
                          </a:gs>
                        </a:gsLst>
                        <a:lin ang="5400000" scaled="0"/>
                      </a:gradFill>
                      <a:latin typeface="Segoe UI"/>
                    </a:rPr>
                    <a:t>CMD</a:t>
                  </a:r>
                </a:p>
              </p:txBody>
            </p:sp>
            <p:sp>
              <p:nvSpPr>
                <p:cNvPr id="15" name="Rectangle 14"/>
                <p:cNvSpPr/>
                <p:nvPr/>
              </p:nvSpPr>
              <p:spPr bwMode="auto">
                <a:xfrm>
                  <a:off x="10056941" y="2197308"/>
                  <a:ext cx="1482848" cy="423074"/>
                </a:xfrm>
                <a:prstGeom prst="rect">
                  <a:avLst/>
                </a:prstGeom>
                <a:noFill/>
                <a:ln w="381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661" rIns="0" bIns="45661" numCol="1" rtlCol="0" anchor="ctr" anchorCtr="0" compatLnSpc="1">
                  <a:prstTxWarp prst="textNoShape">
                    <a:avLst/>
                  </a:prstTxWarp>
                </a:bodyPr>
                <a:lstStyle/>
                <a:p>
                  <a:pPr algn="ctr" defTabSz="912848" fontAlgn="base">
                    <a:spcBef>
                      <a:spcPct val="0"/>
                    </a:spcBef>
                    <a:spcAft>
                      <a:spcPct val="0"/>
                    </a:spcAft>
                  </a:pPr>
                  <a:r>
                    <a:rPr lang="en-US" sz="1763" dirty="0">
                      <a:solidFill>
                        <a:srgbClr val="FFFFFF"/>
                      </a:solidFill>
                      <a:latin typeface="Segoe UI"/>
                    </a:rPr>
                    <a:t>Layer 2</a:t>
                  </a:r>
                </a:p>
              </p:txBody>
            </p:sp>
          </p:grpSp>
        </p:grpSp>
      </p:grpSp>
      <p:sp>
        <p:nvSpPr>
          <p:cNvPr id="16" name="TextBox 15"/>
          <p:cNvSpPr txBox="1"/>
          <p:nvPr/>
        </p:nvSpPr>
        <p:spPr>
          <a:xfrm>
            <a:off x="9987512" y="6470703"/>
            <a:ext cx="888385" cy="184666"/>
          </a:xfrm>
          <a:prstGeom prst="rect">
            <a:avLst/>
          </a:prstGeom>
          <a:noFill/>
        </p:spPr>
        <p:txBody>
          <a:bodyPr wrap="none" rtlCol="0">
            <a:spAutoFit/>
          </a:bodyPr>
          <a:lstStyle/>
          <a:p>
            <a:pPr defTabSz="914367"/>
            <a:r>
              <a:rPr lang="en-US" sz="600" dirty="0">
                <a:solidFill>
                  <a:srgbClr val="505050"/>
                </a:solidFill>
                <a:latin typeface="Segoe UI"/>
              </a:rPr>
              <a:t>Content © Microsoft</a:t>
            </a:r>
          </a:p>
        </p:txBody>
      </p:sp>
      <p:sp>
        <p:nvSpPr>
          <p:cNvPr id="24" name="Rectangle 23"/>
          <p:cNvSpPr/>
          <p:nvPr/>
        </p:nvSpPr>
        <p:spPr bwMode="auto">
          <a:xfrm>
            <a:off x="269238" y="2007617"/>
            <a:ext cx="8068844" cy="464775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FROM </a:t>
            </a:r>
            <a:r>
              <a:rPr lang="en-US"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microsoft</a:t>
            </a:r>
            <a:r>
              <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a:t>
            </a:r>
            <a:r>
              <a:rPr lang="en-US"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windowsservercore</a:t>
            </a:r>
            <a:endPar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defTabSz="932472" fontAlgn="base">
              <a:lnSpc>
                <a:spcPct val="90000"/>
              </a:lnSpc>
              <a:spcBef>
                <a:spcPct val="0"/>
              </a:spcBef>
              <a:spcAft>
                <a:spcPct val="0"/>
              </a:spcAft>
            </a:pPr>
            <a:r>
              <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LABEL Description="IIS" Vendor="Microsoft" Version="10"</a:t>
            </a:r>
          </a:p>
          <a:p>
            <a:pP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defTabSz="932472" fontAlgn="base">
              <a:lnSpc>
                <a:spcPct val="90000"/>
              </a:lnSpc>
              <a:spcBef>
                <a:spcPct val="0"/>
              </a:spcBef>
              <a:spcAft>
                <a:spcPct val="0"/>
              </a:spcAft>
            </a:pPr>
            <a:r>
              <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RUN </a:t>
            </a:r>
            <a:r>
              <a:rPr lang="en-US"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powershell</a:t>
            </a:r>
            <a:r>
              <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-Command Add-</a:t>
            </a:r>
            <a:r>
              <a:rPr lang="en-US"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WindowsFeature</a:t>
            </a:r>
            <a:r>
              <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Web-Server</a:t>
            </a:r>
          </a:p>
          <a:p>
            <a:pP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defTabSz="932472" fontAlgn="base">
              <a:lnSpc>
                <a:spcPct val="90000"/>
              </a:lnSpc>
              <a:spcBef>
                <a:spcPct val="0"/>
              </a:spcBef>
              <a:spcAft>
                <a:spcPct val="0"/>
              </a:spcAft>
            </a:pPr>
            <a:r>
              <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CMD [ "ping", "localhost", "-t" ]</a:t>
            </a:r>
          </a:p>
        </p:txBody>
      </p:sp>
      <p:sp>
        <p:nvSpPr>
          <p:cNvPr id="26" name="TextBox 25"/>
          <p:cNvSpPr txBox="1"/>
          <p:nvPr/>
        </p:nvSpPr>
        <p:spPr>
          <a:xfrm>
            <a:off x="269237" y="6322719"/>
            <a:ext cx="8049573" cy="433965"/>
          </a:xfrm>
          <a:prstGeom prst="rect">
            <a:avLst/>
          </a:prstGeom>
          <a:noFill/>
        </p:spPr>
        <p:txBody>
          <a:bodyPr wrap="square" lIns="182880" tIns="146304" rIns="182880" bIns="146304" rtlCol="0">
            <a:spAutoFit/>
          </a:bodyPr>
          <a:lstStyle/>
          <a:p>
            <a:pPr algn="ctr">
              <a:lnSpc>
                <a:spcPct val="90000"/>
              </a:lnSpc>
              <a:spcAft>
                <a:spcPts val="600"/>
              </a:spcAft>
            </a:pPr>
            <a:r>
              <a:rPr lang="en-US" sz="1000" i="1" dirty="0">
                <a:solidFill>
                  <a:schemeClr val="bg1"/>
                </a:solidFill>
              </a:rPr>
              <a:t>Source: https://github.com/Microsoft/Virtualization-Documentation/tree/live/windows-container-samples/iis</a:t>
            </a:r>
          </a:p>
        </p:txBody>
      </p:sp>
      <p:sp>
        <p:nvSpPr>
          <p:cNvPr id="29" name="TextBox 28"/>
          <p:cNvSpPr txBox="1"/>
          <p:nvPr/>
        </p:nvSpPr>
        <p:spPr>
          <a:xfrm>
            <a:off x="10936089" y="5227266"/>
            <a:ext cx="1255911"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D83B01"/>
                </a:solidFill>
              </a:rPr>
              <a:t>7.68 GB</a:t>
            </a:r>
          </a:p>
        </p:txBody>
      </p:sp>
      <p:sp>
        <p:nvSpPr>
          <p:cNvPr id="30" name="TextBox 29"/>
          <p:cNvSpPr txBox="1"/>
          <p:nvPr/>
        </p:nvSpPr>
        <p:spPr>
          <a:xfrm>
            <a:off x="10957851" y="4043500"/>
            <a:ext cx="1255911"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D83B01"/>
                </a:solidFill>
              </a:rPr>
              <a:t>1.74 GB</a:t>
            </a:r>
          </a:p>
        </p:txBody>
      </p:sp>
      <p:sp>
        <p:nvSpPr>
          <p:cNvPr id="31" name="TextBox 30"/>
          <p:cNvSpPr txBox="1"/>
          <p:nvPr/>
        </p:nvSpPr>
        <p:spPr>
          <a:xfrm>
            <a:off x="10935482" y="2714796"/>
            <a:ext cx="1255911"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D83B01"/>
                </a:solidFill>
              </a:rPr>
              <a:t>41 Kb</a:t>
            </a:r>
          </a:p>
        </p:txBody>
      </p:sp>
      <p:cxnSp>
        <p:nvCxnSpPr>
          <p:cNvPr id="33" name="Straight Arrow Connector 32"/>
          <p:cNvCxnSpPr/>
          <p:nvPr/>
        </p:nvCxnSpPr>
        <p:spPr>
          <a:xfrm flipH="1" flipV="1">
            <a:off x="4716966" y="3650447"/>
            <a:ext cx="3767457" cy="1814938"/>
          </a:xfrm>
          <a:prstGeom prst="straightConnector1">
            <a:avLst/>
          </a:prstGeom>
          <a:ln w="57150">
            <a:solidFill>
              <a:srgbClr val="FFFF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cxnSpLocks/>
            <a:stCxn id="20" idx="1"/>
          </p:cNvCxnSpPr>
          <p:nvPr/>
        </p:nvCxnSpPr>
        <p:spPr>
          <a:xfrm flipH="1">
            <a:off x="7181386" y="4452297"/>
            <a:ext cx="1137424" cy="125107"/>
          </a:xfrm>
          <a:prstGeom prst="straightConnector1">
            <a:avLst/>
          </a:prstGeom>
          <a:ln w="57150">
            <a:solidFill>
              <a:srgbClr val="FFFF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cxnSpLocks/>
            <a:stCxn id="13" idx="1"/>
          </p:cNvCxnSpPr>
          <p:nvPr/>
        </p:nvCxnSpPr>
        <p:spPr>
          <a:xfrm flipH="1">
            <a:off x="4661336" y="2955712"/>
            <a:ext cx="3831170" cy="2070151"/>
          </a:xfrm>
          <a:prstGeom prst="straightConnector1">
            <a:avLst/>
          </a:prstGeom>
          <a:ln w="57150">
            <a:solidFill>
              <a:srgbClr val="FFFF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78083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right)">
                                      <p:cBhvr>
                                        <p:cTn id="11" dur="500"/>
                                        <p:tgtEl>
                                          <p:spTgt spid="3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right)">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wipe(right)">
                                      <p:cBhvr>
                                        <p:cTn id="21" dur="500"/>
                                        <p:tgtEl>
                                          <p:spTgt spid="4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bwMode="auto">
          <a:xfrm>
            <a:off x="97125" y="1020138"/>
            <a:ext cx="11956188" cy="576539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Docker Architecture</a:t>
            </a:r>
          </a:p>
        </p:txBody>
      </p:sp>
      <p:sp>
        <p:nvSpPr>
          <p:cNvPr id="64" name="TextBox 63"/>
          <p:cNvSpPr txBox="1"/>
          <p:nvPr/>
        </p:nvSpPr>
        <p:spPr>
          <a:xfrm>
            <a:off x="7989145" y="6424035"/>
            <a:ext cx="4140820"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Source: https://dzone.com/refcardz/getting-started-with-docker-1</a:t>
            </a:r>
          </a:p>
        </p:txBody>
      </p:sp>
      <p:grpSp>
        <p:nvGrpSpPr>
          <p:cNvPr id="66" name="Group 65"/>
          <p:cNvGrpSpPr/>
          <p:nvPr/>
        </p:nvGrpSpPr>
        <p:grpSpPr>
          <a:xfrm>
            <a:off x="1484059" y="1189176"/>
            <a:ext cx="9498541" cy="5392098"/>
            <a:chOff x="5248171" y="28415"/>
            <a:chExt cx="6837159" cy="4907109"/>
          </a:xfrm>
        </p:grpSpPr>
        <p:sp>
          <p:nvSpPr>
            <p:cNvPr id="18" name="Rectangle 17"/>
            <p:cNvSpPr/>
            <p:nvPr/>
          </p:nvSpPr>
          <p:spPr bwMode="auto">
            <a:xfrm>
              <a:off x="7283182" y="1260020"/>
              <a:ext cx="2782448" cy="1525339"/>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Rounded Corners 3"/>
            <p:cNvSpPr/>
            <p:nvPr/>
          </p:nvSpPr>
          <p:spPr bwMode="auto">
            <a:xfrm>
              <a:off x="5414163" y="2108340"/>
              <a:ext cx="947854" cy="267629"/>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err="1">
                  <a:gradFill>
                    <a:gsLst>
                      <a:gs pos="0">
                        <a:srgbClr val="FFFFFF"/>
                      </a:gs>
                      <a:gs pos="100000">
                        <a:srgbClr val="FFFFFF"/>
                      </a:gs>
                    </a:gsLst>
                    <a:lin ang="5400000" scaled="0"/>
                  </a:gradFill>
                  <a:ea typeface="Segoe UI" pitchFamily="34" charset="0"/>
                  <a:cs typeface="Segoe UI" pitchFamily="34" charset="0"/>
                </a:rPr>
                <a:t>docker</a:t>
              </a: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7188121" y="1144968"/>
              <a:ext cx="2782448" cy="1568954"/>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7188121" y="1144968"/>
              <a:ext cx="1307220" cy="2571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localhost</a:t>
              </a:r>
            </a:p>
          </p:txBody>
        </p:sp>
        <p:sp>
          <p:nvSpPr>
            <p:cNvPr id="14" name="Rectangle 13"/>
            <p:cNvSpPr/>
            <p:nvPr/>
          </p:nvSpPr>
          <p:spPr bwMode="auto">
            <a:xfrm>
              <a:off x="7277107" y="1533075"/>
              <a:ext cx="2576705" cy="213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daemon</a:t>
              </a:r>
            </a:p>
          </p:txBody>
        </p:sp>
        <p:sp>
          <p:nvSpPr>
            <p:cNvPr id="16" name="Rectangle: Rounded Corners 15"/>
            <p:cNvSpPr/>
            <p:nvPr/>
          </p:nvSpPr>
          <p:spPr bwMode="auto">
            <a:xfrm>
              <a:off x="7283181" y="1864734"/>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1</a:t>
              </a:r>
            </a:p>
          </p:txBody>
        </p:sp>
        <p:sp>
          <p:nvSpPr>
            <p:cNvPr id="17" name="Rectangle: Rounded Corners 16"/>
            <p:cNvSpPr/>
            <p:nvPr/>
          </p:nvSpPr>
          <p:spPr bwMode="auto">
            <a:xfrm>
              <a:off x="8616027" y="1864733"/>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1</a:t>
              </a:r>
            </a:p>
          </p:txBody>
        </p:sp>
        <p:sp>
          <p:nvSpPr>
            <p:cNvPr id="19" name="Rectangle 18"/>
            <p:cNvSpPr/>
            <p:nvPr/>
          </p:nvSpPr>
          <p:spPr bwMode="auto">
            <a:xfrm>
              <a:off x="10416541" y="674742"/>
              <a:ext cx="1594664" cy="23777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Rounded Corners 19"/>
            <p:cNvSpPr/>
            <p:nvPr/>
          </p:nvSpPr>
          <p:spPr bwMode="auto">
            <a:xfrm>
              <a:off x="7283180" y="2386238"/>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2a</a:t>
              </a:r>
            </a:p>
          </p:txBody>
        </p:sp>
        <p:sp>
          <p:nvSpPr>
            <p:cNvPr id="21" name="Rectangle: Rounded Corners 20"/>
            <p:cNvSpPr/>
            <p:nvPr/>
          </p:nvSpPr>
          <p:spPr bwMode="auto">
            <a:xfrm>
              <a:off x="7283180" y="2125486"/>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2</a:t>
              </a:r>
            </a:p>
          </p:txBody>
        </p:sp>
        <p:sp>
          <p:nvSpPr>
            <p:cNvPr id="22" name="Rectangle: Rounded Corners 21"/>
            <p:cNvSpPr/>
            <p:nvPr/>
          </p:nvSpPr>
          <p:spPr bwMode="auto">
            <a:xfrm>
              <a:off x="8616027" y="2139365"/>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2</a:t>
              </a:r>
            </a:p>
          </p:txBody>
        </p:sp>
        <p:sp>
          <p:nvSpPr>
            <p:cNvPr id="23" name="Rectangle 22"/>
            <p:cNvSpPr/>
            <p:nvPr/>
          </p:nvSpPr>
          <p:spPr bwMode="auto">
            <a:xfrm>
              <a:off x="10535371" y="985160"/>
              <a:ext cx="1348193" cy="934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repository 1</a:t>
              </a:r>
            </a:p>
          </p:txBody>
        </p:sp>
        <p:sp>
          <p:nvSpPr>
            <p:cNvPr id="24" name="Rectangle: Rounded Corners 23"/>
            <p:cNvSpPr/>
            <p:nvPr/>
          </p:nvSpPr>
          <p:spPr bwMode="auto">
            <a:xfrm>
              <a:off x="10470995" y="704214"/>
              <a:ext cx="1455266" cy="161117"/>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Docker Hub</a:t>
              </a:r>
            </a:p>
          </p:txBody>
        </p:sp>
        <p:sp>
          <p:nvSpPr>
            <p:cNvPr id="25" name="Rectangle: Rounded Corners 24"/>
            <p:cNvSpPr/>
            <p:nvPr/>
          </p:nvSpPr>
          <p:spPr bwMode="auto">
            <a:xfrm>
              <a:off x="10590574" y="1330738"/>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1</a:t>
              </a:r>
            </a:p>
          </p:txBody>
        </p:sp>
        <p:sp>
          <p:nvSpPr>
            <p:cNvPr id="26" name="Rectangle: Rounded Corners 25"/>
            <p:cNvSpPr/>
            <p:nvPr/>
          </p:nvSpPr>
          <p:spPr bwMode="auto">
            <a:xfrm>
              <a:off x="10590573" y="1602641"/>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2</a:t>
              </a:r>
            </a:p>
          </p:txBody>
        </p:sp>
        <p:sp>
          <p:nvSpPr>
            <p:cNvPr id="28" name="Rectangle 27"/>
            <p:cNvSpPr/>
            <p:nvPr/>
          </p:nvSpPr>
          <p:spPr bwMode="auto">
            <a:xfrm>
              <a:off x="10535371" y="2039089"/>
              <a:ext cx="1348193" cy="934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repository 2</a:t>
              </a:r>
            </a:p>
          </p:txBody>
        </p:sp>
        <p:sp>
          <p:nvSpPr>
            <p:cNvPr id="29" name="Rectangle: Rounded Corners 28"/>
            <p:cNvSpPr/>
            <p:nvPr/>
          </p:nvSpPr>
          <p:spPr bwMode="auto">
            <a:xfrm>
              <a:off x="10590574" y="2384667"/>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3</a:t>
              </a:r>
            </a:p>
          </p:txBody>
        </p:sp>
        <p:sp>
          <p:nvSpPr>
            <p:cNvPr id="30" name="Rectangle: Rounded Corners 29"/>
            <p:cNvSpPr/>
            <p:nvPr/>
          </p:nvSpPr>
          <p:spPr bwMode="auto">
            <a:xfrm>
              <a:off x="10590573" y="2656570"/>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4</a:t>
              </a:r>
            </a:p>
          </p:txBody>
        </p:sp>
        <p:sp>
          <p:nvSpPr>
            <p:cNvPr id="31" name="Rectangle 30"/>
            <p:cNvSpPr/>
            <p:nvPr/>
          </p:nvSpPr>
          <p:spPr bwMode="auto">
            <a:xfrm>
              <a:off x="10416540" y="3410185"/>
              <a:ext cx="1594665" cy="13513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10539775" y="3717577"/>
              <a:ext cx="1348193" cy="934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repository 1</a:t>
              </a:r>
            </a:p>
          </p:txBody>
        </p:sp>
        <p:sp>
          <p:nvSpPr>
            <p:cNvPr id="33" name="Rectangle: Rounded Corners 32"/>
            <p:cNvSpPr/>
            <p:nvPr/>
          </p:nvSpPr>
          <p:spPr bwMode="auto">
            <a:xfrm>
              <a:off x="10470995" y="3439658"/>
              <a:ext cx="1455266" cy="168026"/>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Private Registry</a:t>
              </a:r>
            </a:p>
          </p:txBody>
        </p:sp>
        <p:sp>
          <p:nvSpPr>
            <p:cNvPr id="34" name="Rectangle: Rounded Corners 33"/>
            <p:cNvSpPr/>
            <p:nvPr/>
          </p:nvSpPr>
          <p:spPr bwMode="auto">
            <a:xfrm>
              <a:off x="10590574" y="4067319"/>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5</a:t>
              </a:r>
            </a:p>
          </p:txBody>
        </p:sp>
        <p:sp>
          <p:nvSpPr>
            <p:cNvPr id="35" name="Rectangle: Rounded Corners 34"/>
            <p:cNvSpPr/>
            <p:nvPr/>
          </p:nvSpPr>
          <p:spPr bwMode="auto">
            <a:xfrm>
              <a:off x="10590573" y="4339222"/>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6</a:t>
              </a:r>
            </a:p>
          </p:txBody>
        </p:sp>
        <p:sp>
          <p:nvSpPr>
            <p:cNvPr id="39" name="Rectangle 38"/>
            <p:cNvSpPr/>
            <p:nvPr/>
          </p:nvSpPr>
          <p:spPr bwMode="auto">
            <a:xfrm>
              <a:off x="7277107" y="3410185"/>
              <a:ext cx="2782448" cy="1525339"/>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7182046" y="3295133"/>
              <a:ext cx="2782448" cy="1568954"/>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182046" y="3295133"/>
              <a:ext cx="1307220" cy="2571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remote host</a:t>
              </a:r>
            </a:p>
          </p:txBody>
        </p:sp>
        <p:sp>
          <p:nvSpPr>
            <p:cNvPr id="42" name="Rectangle 41"/>
            <p:cNvSpPr/>
            <p:nvPr/>
          </p:nvSpPr>
          <p:spPr bwMode="auto">
            <a:xfrm>
              <a:off x="7271032" y="3683240"/>
              <a:ext cx="2576705" cy="213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daemon</a:t>
              </a:r>
            </a:p>
          </p:txBody>
        </p:sp>
        <p:sp>
          <p:nvSpPr>
            <p:cNvPr id="43" name="Rectangle: Rounded Corners 42"/>
            <p:cNvSpPr/>
            <p:nvPr/>
          </p:nvSpPr>
          <p:spPr bwMode="auto">
            <a:xfrm>
              <a:off x="7277106" y="4014899"/>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3</a:t>
              </a:r>
            </a:p>
          </p:txBody>
        </p:sp>
        <p:sp>
          <p:nvSpPr>
            <p:cNvPr id="44" name="Rectangle: Rounded Corners 43"/>
            <p:cNvSpPr/>
            <p:nvPr/>
          </p:nvSpPr>
          <p:spPr bwMode="auto">
            <a:xfrm>
              <a:off x="8609952" y="4014898"/>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3</a:t>
              </a:r>
            </a:p>
          </p:txBody>
        </p:sp>
        <p:sp>
          <p:nvSpPr>
            <p:cNvPr id="45" name="Rectangle: Rounded Corners 44"/>
            <p:cNvSpPr/>
            <p:nvPr/>
          </p:nvSpPr>
          <p:spPr bwMode="auto">
            <a:xfrm>
              <a:off x="7277105" y="4536403"/>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5</a:t>
              </a:r>
            </a:p>
          </p:txBody>
        </p:sp>
        <p:sp>
          <p:nvSpPr>
            <p:cNvPr id="46" name="Rectangle: Rounded Corners 45"/>
            <p:cNvSpPr/>
            <p:nvPr/>
          </p:nvSpPr>
          <p:spPr bwMode="auto">
            <a:xfrm>
              <a:off x="7277105" y="4275651"/>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4</a:t>
              </a:r>
            </a:p>
          </p:txBody>
        </p:sp>
        <p:sp>
          <p:nvSpPr>
            <p:cNvPr id="47" name="Rectangle: Rounded Corners 46"/>
            <p:cNvSpPr/>
            <p:nvPr/>
          </p:nvSpPr>
          <p:spPr bwMode="auto">
            <a:xfrm>
              <a:off x="8609952" y="4289530"/>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4</a:t>
              </a:r>
            </a:p>
          </p:txBody>
        </p:sp>
        <p:cxnSp>
          <p:nvCxnSpPr>
            <p:cNvPr id="49" name="Straight Arrow Connector 48"/>
            <p:cNvCxnSpPr>
              <a:cxnSpLocks/>
              <a:stCxn id="4" idx="3"/>
              <a:endCxn id="14" idx="1"/>
            </p:cNvCxnSpPr>
            <p:nvPr/>
          </p:nvCxnSpPr>
          <p:spPr>
            <a:xfrm flipV="1">
              <a:off x="6362017" y="1639838"/>
              <a:ext cx="915090" cy="602317"/>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cxnSpLocks/>
              <a:stCxn id="4" idx="3"/>
              <a:endCxn id="42" idx="1"/>
            </p:cNvCxnSpPr>
            <p:nvPr/>
          </p:nvCxnSpPr>
          <p:spPr>
            <a:xfrm>
              <a:off x="6362017" y="2242155"/>
              <a:ext cx="909015" cy="1547848"/>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endCxn id="23" idx="1"/>
            </p:cNvCxnSpPr>
            <p:nvPr/>
          </p:nvCxnSpPr>
          <p:spPr>
            <a:xfrm flipV="1">
              <a:off x="9847737" y="1452210"/>
              <a:ext cx="687634" cy="199602"/>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2" idx="3"/>
              <a:endCxn id="28" idx="1"/>
            </p:cNvCxnSpPr>
            <p:nvPr/>
          </p:nvCxnSpPr>
          <p:spPr>
            <a:xfrm flipV="1">
              <a:off x="9847737" y="2506139"/>
              <a:ext cx="687634" cy="1283864"/>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32" idx="1"/>
            </p:cNvCxnSpPr>
            <p:nvPr/>
          </p:nvCxnSpPr>
          <p:spPr>
            <a:xfrm>
              <a:off x="9891194" y="3790002"/>
              <a:ext cx="648581" cy="394625"/>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7895997" y="28415"/>
              <a:ext cx="113236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Hosts</a:t>
              </a:r>
            </a:p>
          </p:txBody>
        </p:sp>
        <p:sp>
          <p:nvSpPr>
            <p:cNvPr id="62" name="TextBox 61"/>
            <p:cNvSpPr txBox="1"/>
            <p:nvPr/>
          </p:nvSpPr>
          <p:spPr>
            <a:xfrm>
              <a:off x="10416540" y="28415"/>
              <a:ext cx="166879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Registries</a:t>
              </a:r>
            </a:p>
          </p:txBody>
        </p:sp>
        <p:sp>
          <p:nvSpPr>
            <p:cNvPr id="63" name="TextBox 62"/>
            <p:cNvSpPr txBox="1"/>
            <p:nvPr/>
          </p:nvSpPr>
          <p:spPr>
            <a:xfrm>
              <a:off x="5248171" y="46878"/>
              <a:ext cx="127983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Clients</a:t>
              </a:r>
            </a:p>
          </p:txBody>
        </p:sp>
        <p:sp>
          <p:nvSpPr>
            <p:cNvPr id="65" name="Rectangle: Rounded Corners 64"/>
            <p:cNvSpPr/>
            <p:nvPr/>
          </p:nvSpPr>
          <p:spPr bwMode="auto">
            <a:xfrm>
              <a:off x="8600518" y="4574493"/>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5</a:t>
              </a:r>
            </a:p>
          </p:txBody>
        </p:sp>
      </p:grpSp>
    </p:spTree>
    <p:extLst>
      <p:ext uri="{BB962C8B-B14F-4D97-AF65-F5344CB8AC3E}">
        <p14:creationId xmlns:p14="http://schemas.microsoft.com/office/powerpoint/2010/main" val="2645485376"/>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History Lesson</a:t>
            </a:r>
            <a:endParaRPr lang="en-US" dirty="0"/>
          </a:p>
        </p:txBody>
      </p:sp>
      <p:sp>
        <p:nvSpPr>
          <p:cNvPr id="2" name="Text Placeholder 1"/>
          <p:cNvSpPr>
            <a:spLocks noGrp="1"/>
          </p:cNvSpPr>
          <p:nvPr>
            <p:ph type="body" sz="quarter" idx="10"/>
          </p:nvPr>
        </p:nvSpPr>
        <p:spPr>
          <a:xfrm>
            <a:off x="269240" y="1189177"/>
            <a:ext cx="6737798" cy="2387064"/>
          </a:xfrm>
        </p:spPr>
        <p:txBody>
          <a:bodyPr/>
          <a:lstStyle/>
          <a:p>
            <a:r>
              <a:rPr lang="en-US" dirty="0"/>
              <a:t>Started in Linux in 2003/2004</a:t>
            </a:r>
          </a:p>
          <a:p>
            <a:pPr lvl="1"/>
            <a:r>
              <a:rPr lang="en-US" dirty="0"/>
              <a:t>present, but not very usable</a:t>
            </a:r>
          </a:p>
          <a:p>
            <a:pPr lvl="1"/>
            <a:endParaRPr lang="en-US" dirty="0"/>
          </a:p>
          <a:p>
            <a:r>
              <a:rPr lang="en-US" dirty="0"/>
              <a:t>Docker made them popular starting June 2014</a:t>
            </a:r>
          </a:p>
          <a:p>
            <a:pPr lvl="1"/>
            <a:r>
              <a:rPr lang="en-US" dirty="0"/>
              <a:t>made easy to use, didn’t invent them</a:t>
            </a:r>
          </a:p>
        </p:txBody>
      </p:sp>
      <p:pic>
        <p:nvPicPr>
          <p:cNvPr id="2050" name="Picture 2" descr="Image result for contain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6922" y="1189176"/>
            <a:ext cx="4931453" cy="33040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49321" y="4756935"/>
            <a:ext cx="11404315" cy="1957459"/>
          </a:xfrm>
          <a:prstGeom prst="rect">
            <a:avLst/>
          </a:prstGeom>
          <a:solidFill>
            <a:schemeClr val="tx1"/>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“Docker containers wrap a piece of software in a complete filesystem that contains everything needed to run: code, runtime, system tools, system libraries – anything that can be installed on a server. This guarantees that the software will always run the same, regardless of its environment.” – https://www.docker.com/what-docker</a:t>
            </a:r>
          </a:p>
        </p:txBody>
      </p:sp>
      <p:sp>
        <p:nvSpPr>
          <p:cNvPr id="3" name="TextBox 2"/>
          <p:cNvSpPr txBox="1"/>
          <p:nvPr/>
        </p:nvSpPr>
        <p:spPr>
          <a:xfrm>
            <a:off x="6513816" y="289511"/>
            <a:ext cx="5411264" cy="1625060"/>
          </a:xfrm>
          <a:prstGeom prst="rect">
            <a:avLst/>
          </a:prstGeom>
          <a:solidFill>
            <a:srgbClr val="FFFF00"/>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Add more - http://www.structureconf.com/bryan-cantrills-wild-ride-through-the-history-of-the-container/</a:t>
            </a:r>
          </a:p>
        </p:txBody>
      </p:sp>
    </p:spTree>
    <p:extLst>
      <p:ext uri="{BB962C8B-B14F-4D97-AF65-F5344CB8AC3E}">
        <p14:creationId xmlns:p14="http://schemas.microsoft.com/office/powerpoint/2010/main" val="13145437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 Offer</a:t>
            </a:r>
          </a:p>
        </p:txBody>
      </p:sp>
      <p:graphicFrame>
        <p:nvGraphicFramePr>
          <p:cNvPr id="5" name="Diagram 4"/>
          <p:cNvGraphicFramePr/>
          <p:nvPr>
            <p:extLst/>
          </p:nvPr>
        </p:nvGraphicFramePr>
        <p:xfrm>
          <a:off x="269240" y="1189176"/>
          <a:ext cx="11655840" cy="49491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91088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736C5F08-9FC6-41BE-AA3A-31B69B2BCA75}"/>
                                            </p:graphicEl>
                                          </p:spTgt>
                                        </p:tgtEl>
                                        <p:attrNameLst>
                                          <p:attrName>style.visibility</p:attrName>
                                        </p:attrNameLst>
                                      </p:cBhvr>
                                      <p:to>
                                        <p:strVal val="visible"/>
                                      </p:to>
                                    </p:set>
                                    <p:animEffect transition="in" filter="fade">
                                      <p:cBhvr>
                                        <p:cTn id="7" dur="500"/>
                                        <p:tgtEl>
                                          <p:spTgt spid="5">
                                            <p:graphicEl>
                                              <a:dgm id="{736C5F08-9FC6-41BE-AA3A-31B69B2BCA75}"/>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383B7F30-9F90-4551-BEB0-77A34503DAC3}"/>
                                            </p:graphicEl>
                                          </p:spTgt>
                                        </p:tgtEl>
                                        <p:attrNameLst>
                                          <p:attrName>style.visibility</p:attrName>
                                        </p:attrNameLst>
                                      </p:cBhvr>
                                      <p:to>
                                        <p:strVal val="visible"/>
                                      </p:to>
                                    </p:set>
                                    <p:animEffect transition="in" filter="fade">
                                      <p:cBhvr>
                                        <p:cTn id="12" dur="500"/>
                                        <p:tgtEl>
                                          <p:spTgt spid="5">
                                            <p:graphicEl>
                                              <a:dgm id="{383B7F30-9F90-4551-BEB0-77A34503DAC3}"/>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graphicEl>
                                              <a:dgm id="{7323956C-BD54-427B-B2C9-F3270E6B8B2C}"/>
                                            </p:graphicEl>
                                          </p:spTgt>
                                        </p:tgtEl>
                                        <p:attrNameLst>
                                          <p:attrName>style.visibility</p:attrName>
                                        </p:attrNameLst>
                                      </p:cBhvr>
                                      <p:to>
                                        <p:strVal val="visible"/>
                                      </p:to>
                                    </p:set>
                                    <p:animEffect transition="in" filter="fade">
                                      <p:cBhvr>
                                        <p:cTn id="17" dur="500"/>
                                        <p:tgtEl>
                                          <p:spTgt spid="5">
                                            <p:graphicEl>
                                              <a:dgm id="{7323956C-BD54-427B-B2C9-F3270E6B8B2C}"/>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graphicEl>
                                              <a:dgm id="{6CD9D32F-A6F2-4615-8F8C-D843C5F41FD8}"/>
                                            </p:graphicEl>
                                          </p:spTgt>
                                        </p:tgtEl>
                                        <p:attrNameLst>
                                          <p:attrName>style.visibility</p:attrName>
                                        </p:attrNameLst>
                                      </p:cBhvr>
                                      <p:to>
                                        <p:strVal val="visible"/>
                                      </p:to>
                                    </p:set>
                                    <p:animEffect transition="in" filter="fade">
                                      <p:cBhvr>
                                        <p:cTn id="22" dur="500"/>
                                        <p:tgtEl>
                                          <p:spTgt spid="5">
                                            <p:graphicEl>
                                              <a:dgm id="{6CD9D32F-A6F2-4615-8F8C-D843C5F41FD8}"/>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graphicEl>
                                              <a:dgm id="{3B1C04B8-E0C0-4D68-A368-BA45529F40FC}"/>
                                            </p:graphicEl>
                                          </p:spTgt>
                                        </p:tgtEl>
                                        <p:attrNameLst>
                                          <p:attrName>style.visibility</p:attrName>
                                        </p:attrNameLst>
                                      </p:cBhvr>
                                      <p:to>
                                        <p:strVal val="visible"/>
                                      </p:to>
                                    </p:set>
                                    <p:animEffect transition="in" filter="fade">
                                      <p:cBhvr>
                                        <p:cTn id="27" dur="500"/>
                                        <p:tgtEl>
                                          <p:spTgt spid="5">
                                            <p:graphicEl>
                                              <a:dgm id="{3B1C04B8-E0C0-4D68-A368-BA45529F40FC}"/>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graphicEl>
                                              <a:dgm id="{A61E34F9-2D9D-4D9B-934A-A0B0B29BD058}"/>
                                            </p:graphicEl>
                                          </p:spTgt>
                                        </p:tgtEl>
                                        <p:attrNameLst>
                                          <p:attrName>style.visibility</p:attrName>
                                        </p:attrNameLst>
                                      </p:cBhvr>
                                      <p:to>
                                        <p:strVal val="visible"/>
                                      </p:to>
                                    </p:set>
                                    <p:animEffect transition="in" filter="fade">
                                      <p:cBhvr>
                                        <p:cTn id="32" dur="500"/>
                                        <p:tgtEl>
                                          <p:spTgt spid="5">
                                            <p:graphicEl>
                                              <a:dgm id="{A61E34F9-2D9D-4D9B-934A-A0B0B29BD058}"/>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graphicEl>
                                              <a:dgm id="{CA918866-A5D6-4783-BC50-DF984285578B}"/>
                                            </p:graphicEl>
                                          </p:spTgt>
                                        </p:tgtEl>
                                        <p:attrNameLst>
                                          <p:attrName>style.visibility</p:attrName>
                                        </p:attrNameLst>
                                      </p:cBhvr>
                                      <p:to>
                                        <p:strVal val="visible"/>
                                      </p:to>
                                    </p:set>
                                    <p:animEffect transition="in" filter="fade">
                                      <p:cBhvr>
                                        <p:cTn id="37" dur="500"/>
                                        <p:tgtEl>
                                          <p:spTgt spid="5">
                                            <p:graphicEl>
                                              <a:dgm id="{CA918866-A5D6-4783-BC50-DF984285578B}"/>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graphicEl>
                                              <a:dgm id="{2A3ED0CE-2B2E-4B58-8B9B-3DE1B86A2A1C}"/>
                                            </p:graphicEl>
                                          </p:spTgt>
                                        </p:tgtEl>
                                        <p:attrNameLst>
                                          <p:attrName>style.visibility</p:attrName>
                                        </p:attrNameLst>
                                      </p:cBhvr>
                                      <p:to>
                                        <p:strVal val="visible"/>
                                      </p:to>
                                    </p:set>
                                    <p:animEffect transition="in" filter="fade">
                                      <p:cBhvr>
                                        <p:cTn id="42" dur="500"/>
                                        <p:tgtEl>
                                          <p:spTgt spid="5">
                                            <p:graphicEl>
                                              <a:dgm id="{2A3ED0CE-2B2E-4B58-8B9B-3DE1B86A2A1C}"/>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graphicEl>
                                              <a:dgm id="{21F0D557-A662-454D-ABC3-8B303B74E99A}"/>
                                            </p:graphicEl>
                                          </p:spTgt>
                                        </p:tgtEl>
                                        <p:attrNameLst>
                                          <p:attrName>style.visibility</p:attrName>
                                        </p:attrNameLst>
                                      </p:cBhvr>
                                      <p:to>
                                        <p:strVal val="visible"/>
                                      </p:to>
                                    </p:set>
                                    <p:animEffect transition="in" filter="fade">
                                      <p:cBhvr>
                                        <p:cTn id="47" dur="500"/>
                                        <p:tgtEl>
                                          <p:spTgt spid="5">
                                            <p:graphicEl>
                                              <a:dgm id="{21F0D557-A662-454D-ABC3-8B303B74E99A}"/>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graphicEl>
                                              <a:dgm id="{4FCC1A90-3762-42B5-BE31-67F814B28E56}"/>
                                            </p:graphicEl>
                                          </p:spTgt>
                                        </p:tgtEl>
                                        <p:attrNameLst>
                                          <p:attrName>style.visibility</p:attrName>
                                        </p:attrNameLst>
                                      </p:cBhvr>
                                      <p:to>
                                        <p:strVal val="visible"/>
                                      </p:to>
                                    </p:set>
                                    <p:animEffect transition="in" filter="fade">
                                      <p:cBhvr>
                                        <p:cTn id="52" dur="500"/>
                                        <p:tgtEl>
                                          <p:spTgt spid="5">
                                            <p:graphicEl>
                                              <a:dgm id="{4FCC1A90-3762-42B5-BE31-67F814B28E56}"/>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
                                            <p:graphicEl>
                                              <a:dgm id="{2CE2FDC9-32EC-48EE-93DF-D2DEB90A27BA}"/>
                                            </p:graphicEl>
                                          </p:spTgt>
                                        </p:tgtEl>
                                        <p:attrNameLst>
                                          <p:attrName>style.visibility</p:attrName>
                                        </p:attrNameLst>
                                      </p:cBhvr>
                                      <p:to>
                                        <p:strVal val="visible"/>
                                      </p:to>
                                    </p:set>
                                    <p:animEffect transition="in" filter="fade">
                                      <p:cBhvr>
                                        <p:cTn id="57" dur="500"/>
                                        <p:tgtEl>
                                          <p:spTgt spid="5">
                                            <p:graphicEl>
                                              <a:dgm id="{2CE2FDC9-32EC-48EE-93DF-D2DEB90A27BA}"/>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
                                            <p:graphicEl>
                                              <a:dgm id="{472C17AA-61C3-4F41-876D-EF1F9C105B09}"/>
                                            </p:graphicEl>
                                          </p:spTgt>
                                        </p:tgtEl>
                                        <p:attrNameLst>
                                          <p:attrName>style.visibility</p:attrName>
                                        </p:attrNameLst>
                                      </p:cBhvr>
                                      <p:to>
                                        <p:strVal val="visible"/>
                                      </p:to>
                                    </p:set>
                                    <p:animEffect transition="in" filter="fade">
                                      <p:cBhvr>
                                        <p:cTn id="62" dur="500"/>
                                        <p:tgtEl>
                                          <p:spTgt spid="5">
                                            <p:graphicEl>
                                              <a:dgm id="{472C17AA-61C3-4F41-876D-EF1F9C105B0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p:cNvSpPr/>
          <p:nvPr/>
        </p:nvSpPr>
        <p:spPr bwMode="auto">
          <a:xfrm>
            <a:off x="1016981" y="1193004"/>
            <a:ext cx="4036884" cy="448148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rgbClr val="FFFFFF"/>
                </a:solidFill>
                <a:latin typeface="Segoe UI"/>
                <a:ea typeface="Segoe UI" pitchFamily="34" charset="0"/>
                <a:cs typeface="Segoe UI" pitchFamily="34" charset="0"/>
              </a:rPr>
              <a:t>Container Host</a:t>
            </a:r>
          </a:p>
        </p:txBody>
      </p:sp>
      <p:sp>
        <p:nvSpPr>
          <p:cNvPr id="4" name="Rectangle 3"/>
          <p:cNvSpPr/>
          <p:nvPr/>
        </p:nvSpPr>
        <p:spPr bwMode="auto">
          <a:xfrm>
            <a:off x="3113896" y="2909036"/>
            <a:ext cx="1788743" cy="265513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 name="Title 1"/>
          <p:cNvSpPr>
            <a:spLocks noGrp="1"/>
          </p:cNvSpPr>
          <p:nvPr>
            <p:ph type="title"/>
          </p:nvPr>
        </p:nvSpPr>
        <p:spPr/>
        <p:txBody>
          <a:bodyPr/>
          <a:lstStyle/>
          <a:p>
            <a:r>
              <a:rPr lang="en-US" dirty="0"/>
              <a:t>Windows Containers</a:t>
            </a:r>
          </a:p>
        </p:txBody>
      </p:sp>
      <p:sp>
        <p:nvSpPr>
          <p:cNvPr id="3" name="Rectangle 2"/>
          <p:cNvSpPr/>
          <p:nvPr/>
        </p:nvSpPr>
        <p:spPr bwMode="auto">
          <a:xfrm>
            <a:off x="1016982" y="5726113"/>
            <a:ext cx="10008658"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5" name="Rectangle 4"/>
          <p:cNvSpPr/>
          <p:nvPr/>
        </p:nvSpPr>
        <p:spPr bwMode="auto">
          <a:xfrm>
            <a:off x="3263277" y="4630970"/>
            <a:ext cx="1494992"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Compute Services</a:t>
            </a:r>
          </a:p>
        </p:txBody>
      </p:sp>
      <p:sp>
        <p:nvSpPr>
          <p:cNvPr id="6" name="Rectangle 5"/>
          <p:cNvSpPr/>
          <p:nvPr/>
        </p:nvSpPr>
        <p:spPr bwMode="auto">
          <a:xfrm>
            <a:off x="3263280" y="3697771"/>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
        <p:nvSpPr>
          <p:cNvPr id="7" name="Rectangle 6"/>
          <p:cNvSpPr/>
          <p:nvPr/>
        </p:nvSpPr>
        <p:spPr bwMode="auto">
          <a:xfrm>
            <a:off x="5199702" y="3284365"/>
            <a:ext cx="2838277" cy="227980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rgbClr val="FFFFFF"/>
                </a:solidFill>
                <a:latin typeface="Segoe UI"/>
                <a:ea typeface="Segoe UI" pitchFamily="34" charset="0"/>
                <a:cs typeface="Segoe UI" pitchFamily="34" charset="0"/>
              </a:rPr>
              <a:t>Windows Server Container</a:t>
            </a:r>
          </a:p>
        </p:txBody>
      </p:sp>
      <p:sp>
        <p:nvSpPr>
          <p:cNvPr id="10" name="Rectangle 9"/>
          <p:cNvSpPr/>
          <p:nvPr/>
        </p:nvSpPr>
        <p:spPr bwMode="auto">
          <a:xfrm>
            <a:off x="5358493" y="4404737"/>
            <a:ext cx="1149938" cy="821606"/>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505050"/>
                </a:solidFill>
                <a:latin typeface="Segoe UI"/>
              </a:rPr>
              <a:t>System Processes</a:t>
            </a:r>
          </a:p>
        </p:txBody>
      </p:sp>
      <p:sp>
        <p:nvSpPr>
          <p:cNvPr id="11" name="Rectangle 10"/>
          <p:cNvSpPr/>
          <p:nvPr/>
        </p:nvSpPr>
        <p:spPr bwMode="auto">
          <a:xfrm>
            <a:off x="6703827" y="4404737"/>
            <a:ext cx="1144800" cy="821606"/>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505050"/>
                </a:solidFill>
                <a:latin typeface="Segoe UI"/>
              </a:rPr>
              <a:t>Application Processes</a:t>
            </a:r>
          </a:p>
        </p:txBody>
      </p:sp>
      <p:sp>
        <p:nvSpPr>
          <p:cNvPr id="23" name="Rectangle 22"/>
          <p:cNvSpPr/>
          <p:nvPr/>
        </p:nvSpPr>
        <p:spPr bwMode="auto">
          <a:xfrm>
            <a:off x="1166363" y="1828550"/>
            <a:ext cx="1788743" cy="373561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313240" y="2575465"/>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313239" y="3335293"/>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6" name="Rectangle 25"/>
          <p:cNvSpPr/>
          <p:nvPr/>
        </p:nvSpPr>
        <p:spPr bwMode="auto">
          <a:xfrm>
            <a:off x="1313238" y="4061874"/>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Event Manager…</a:t>
            </a:r>
          </a:p>
        </p:txBody>
      </p:sp>
      <p:sp>
        <p:nvSpPr>
          <p:cNvPr id="27" name="Rectangle 26"/>
          <p:cNvSpPr/>
          <p:nvPr/>
        </p:nvSpPr>
        <p:spPr bwMode="auto">
          <a:xfrm>
            <a:off x="1311465" y="4801098"/>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28" name="Rectangle 27"/>
          <p:cNvSpPr/>
          <p:nvPr/>
        </p:nvSpPr>
        <p:spPr bwMode="auto">
          <a:xfrm>
            <a:off x="8183817" y="3284364"/>
            <a:ext cx="2838277" cy="227855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rgbClr val="FFFFFF"/>
                </a:solidFill>
                <a:latin typeface="Segoe UI"/>
                <a:ea typeface="Segoe UI" pitchFamily="34" charset="0"/>
                <a:cs typeface="Segoe UI" pitchFamily="34" charset="0"/>
              </a:rPr>
              <a:t>Windows Server Container</a:t>
            </a:r>
          </a:p>
        </p:txBody>
      </p:sp>
      <p:sp>
        <p:nvSpPr>
          <p:cNvPr id="29" name="Rectangle 28"/>
          <p:cNvSpPr/>
          <p:nvPr/>
        </p:nvSpPr>
        <p:spPr bwMode="auto">
          <a:xfrm>
            <a:off x="8342608" y="4403490"/>
            <a:ext cx="1149938" cy="821606"/>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505050"/>
                </a:solidFill>
                <a:latin typeface="Segoe UI"/>
              </a:rPr>
              <a:t>System Processes</a:t>
            </a:r>
          </a:p>
        </p:txBody>
      </p:sp>
      <p:sp>
        <p:nvSpPr>
          <p:cNvPr id="30" name="Rectangle 29"/>
          <p:cNvSpPr/>
          <p:nvPr/>
        </p:nvSpPr>
        <p:spPr bwMode="auto">
          <a:xfrm>
            <a:off x="9687941" y="4403490"/>
            <a:ext cx="1144800" cy="821606"/>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505050"/>
                </a:solidFill>
                <a:latin typeface="Segoe UI"/>
              </a:rPr>
              <a:t>Application Processes</a:t>
            </a:r>
          </a:p>
        </p:txBody>
      </p:sp>
      <p:sp>
        <p:nvSpPr>
          <p:cNvPr id="19" name="TextBox 18"/>
          <p:cNvSpPr txBox="1"/>
          <p:nvPr/>
        </p:nvSpPr>
        <p:spPr>
          <a:xfrm>
            <a:off x="9987512" y="6673334"/>
            <a:ext cx="888385" cy="184666"/>
          </a:xfrm>
          <a:prstGeom prst="rect">
            <a:avLst/>
          </a:prstGeom>
          <a:noFill/>
        </p:spPr>
        <p:txBody>
          <a:bodyPr wrap="none" rtlCol="0">
            <a:spAutoFit/>
          </a:bodyPr>
          <a:lstStyle/>
          <a:p>
            <a:pPr defTabSz="914367"/>
            <a:r>
              <a:rPr lang="en-US" sz="600" dirty="0">
                <a:solidFill>
                  <a:srgbClr val="FFFFFF"/>
                </a:solidFill>
                <a:latin typeface="Segoe UI"/>
              </a:rPr>
              <a:t>Content © Microsoft</a:t>
            </a:r>
          </a:p>
        </p:txBody>
      </p:sp>
    </p:spTree>
    <p:extLst>
      <p:ext uri="{BB962C8B-B14F-4D97-AF65-F5344CB8AC3E}">
        <p14:creationId xmlns:p14="http://schemas.microsoft.com/office/powerpoint/2010/main" val="13062417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 grpId="0" animBg="1"/>
      <p:bldP spid="5" grpId="0" animBg="1"/>
      <p:bldP spid="6" grpId="0" animBg="1"/>
      <p:bldP spid="7" grpId="0" animBg="1"/>
      <p:bldP spid="10" grpId="0" animBg="1"/>
      <p:bldP spid="11" grpId="0" animBg="1"/>
      <p:bldP spid="23" grpId="0" animBg="1"/>
      <p:bldP spid="24" grpId="0" animBg="1"/>
      <p:bldP spid="25" grpId="0" animBg="1"/>
      <p:bldP spid="26" grpId="0" animBg="1"/>
      <p:bldP spid="27" grpId="0" animBg="1"/>
      <p:bldP spid="28" grpId="0" animBg="1"/>
      <p:bldP spid="29" grpId="0" animBg="1"/>
      <p:bldP spid="3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Architecture</a:t>
            </a:r>
          </a:p>
        </p:txBody>
      </p:sp>
      <p:sp>
        <p:nvSpPr>
          <p:cNvPr id="3" name="Text Placeholder 2"/>
          <p:cNvSpPr>
            <a:spLocks noGrp="1"/>
          </p:cNvSpPr>
          <p:nvPr>
            <p:ph type="body" sz="quarter" idx="10"/>
          </p:nvPr>
        </p:nvSpPr>
        <p:spPr>
          <a:xfrm>
            <a:off x="269240" y="1189177"/>
            <a:ext cx="6343718" cy="5584606"/>
          </a:xfrm>
        </p:spPr>
        <p:txBody>
          <a:bodyPr/>
          <a:lstStyle/>
          <a:p>
            <a:r>
              <a:rPr lang="en-US" sz="3200" dirty="0"/>
              <a:t>Docker Image</a:t>
            </a:r>
          </a:p>
          <a:p>
            <a:pPr lvl="1"/>
            <a:r>
              <a:rPr lang="en-US" sz="1600" dirty="0"/>
              <a:t>Template for creating Docker containers.</a:t>
            </a:r>
          </a:p>
          <a:p>
            <a:pPr lvl="1"/>
            <a:r>
              <a:rPr lang="en-US" sz="1600" dirty="0"/>
              <a:t>Tags for specific version, or “latest”.</a:t>
            </a:r>
          </a:p>
          <a:p>
            <a:pPr lvl="1"/>
            <a:endParaRPr lang="en-US" sz="800" dirty="0"/>
          </a:p>
          <a:p>
            <a:r>
              <a:rPr lang="en-US" sz="3200" dirty="0"/>
              <a:t>Docker Container</a:t>
            </a:r>
          </a:p>
          <a:p>
            <a:pPr lvl="1"/>
            <a:r>
              <a:rPr lang="en-US" sz="1600" dirty="0"/>
              <a:t>Like a tiny VM created from instructions within the image.</a:t>
            </a:r>
          </a:p>
          <a:p>
            <a:pPr lvl="1"/>
            <a:endParaRPr lang="en-US" sz="800" dirty="0"/>
          </a:p>
          <a:p>
            <a:r>
              <a:rPr lang="en-US" sz="3200" dirty="0"/>
              <a:t>Docker Client</a:t>
            </a:r>
          </a:p>
          <a:p>
            <a:pPr lvl="1"/>
            <a:r>
              <a:rPr lang="en-US" sz="1600" dirty="0"/>
              <a:t>Command-line utility using Docker API to communicate with Docker daemon.</a:t>
            </a:r>
          </a:p>
          <a:p>
            <a:pPr lvl="1"/>
            <a:endParaRPr lang="en-US" sz="800" dirty="0"/>
          </a:p>
          <a:p>
            <a:r>
              <a:rPr lang="en-US" sz="3200" dirty="0"/>
              <a:t>Docker Host</a:t>
            </a:r>
          </a:p>
          <a:p>
            <a:pPr lvl="1"/>
            <a:r>
              <a:rPr lang="en-US" sz="1600" dirty="0"/>
              <a:t>Physical or virtual machine running Docker daemon; contains </a:t>
            </a:r>
            <a:r>
              <a:rPr lang="en-US" sz="1600" i="1" dirty="0"/>
              <a:t>cached </a:t>
            </a:r>
            <a:r>
              <a:rPr lang="en-US" sz="1600" dirty="0"/>
              <a:t>images &amp; runnable containers.</a:t>
            </a:r>
          </a:p>
          <a:p>
            <a:pPr lvl="1"/>
            <a:endParaRPr lang="en-US" sz="800" dirty="0"/>
          </a:p>
          <a:p>
            <a:r>
              <a:rPr lang="en-US" sz="3200" dirty="0"/>
              <a:t>Docker Registry</a:t>
            </a:r>
          </a:p>
          <a:p>
            <a:pPr lvl="1"/>
            <a:r>
              <a:rPr lang="en-US" sz="1600" dirty="0"/>
              <a:t>Repository of Docker images to create containers.</a:t>
            </a:r>
          </a:p>
        </p:txBody>
      </p:sp>
      <p:sp>
        <p:nvSpPr>
          <p:cNvPr id="64" name="TextBox 63"/>
          <p:cNvSpPr txBox="1"/>
          <p:nvPr/>
        </p:nvSpPr>
        <p:spPr>
          <a:xfrm>
            <a:off x="8885960" y="6570650"/>
            <a:ext cx="3396894" cy="406265"/>
          </a:xfrm>
          <a:prstGeom prst="rect">
            <a:avLst/>
          </a:prstGeom>
          <a:noFill/>
        </p:spPr>
        <p:txBody>
          <a:bodyPr wrap="square" lIns="182880" tIns="146304" rIns="182880" bIns="146304" rtlCol="0">
            <a:spAutoFit/>
          </a:bodyPr>
          <a:lstStyle/>
          <a:p>
            <a:pPr>
              <a:lnSpc>
                <a:spcPct val="90000"/>
              </a:lnSpc>
              <a:spcAft>
                <a:spcPts val="600"/>
              </a:spcAft>
            </a:pPr>
            <a:r>
              <a:rPr lang="en-US" sz="800" dirty="0">
                <a:solidFill>
                  <a:schemeClr val="accent5"/>
                </a:solidFill>
              </a:rPr>
              <a:t>Source: https://dzone.com/refcardz/getting-started-with-docker-1</a:t>
            </a:r>
          </a:p>
        </p:txBody>
      </p:sp>
      <p:sp>
        <p:nvSpPr>
          <p:cNvPr id="18" name="Rectangle 17"/>
          <p:cNvSpPr/>
          <p:nvPr/>
        </p:nvSpPr>
        <p:spPr bwMode="auto">
          <a:xfrm>
            <a:off x="7283182" y="1260020"/>
            <a:ext cx="2782448" cy="1525339"/>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Rounded Corners 3"/>
          <p:cNvSpPr/>
          <p:nvPr/>
        </p:nvSpPr>
        <p:spPr bwMode="auto">
          <a:xfrm>
            <a:off x="5124893" y="1780612"/>
            <a:ext cx="1543267" cy="944160"/>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docker</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build</a:t>
            </a:r>
          </a:p>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algn="ctr" defTabSz="932472" fontAlgn="base">
              <a:lnSpc>
                <a:spcPct val="90000"/>
              </a:lnSpc>
              <a:spcBef>
                <a:spcPct val="0"/>
              </a:spcBef>
              <a:spcAft>
                <a:spcPct val="0"/>
              </a:spcAft>
            </a:pP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docker</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pull</a:t>
            </a:r>
          </a:p>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algn="ctr" defTabSz="932472" fontAlgn="base">
              <a:lnSpc>
                <a:spcPct val="90000"/>
              </a:lnSpc>
              <a:spcBef>
                <a:spcPct val="0"/>
              </a:spcBef>
              <a:spcAft>
                <a:spcPct val="0"/>
              </a:spcAft>
            </a:pP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docker</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run</a:t>
            </a:r>
          </a:p>
        </p:txBody>
      </p:sp>
      <p:sp>
        <p:nvSpPr>
          <p:cNvPr id="8" name="Rectangle 7"/>
          <p:cNvSpPr/>
          <p:nvPr/>
        </p:nvSpPr>
        <p:spPr bwMode="auto">
          <a:xfrm>
            <a:off x="7188121" y="1144968"/>
            <a:ext cx="2782448" cy="1568954"/>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7188121" y="1144968"/>
            <a:ext cx="1307220" cy="2571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localhost</a:t>
            </a:r>
          </a:p>
        </p:txBody>
      </p:sp>
      <p:sp>
        <p:nvSpPr>
          <p:cNvPr id="14" name="Rectangle 13"/>
          <p:cNvSpPr/>
          <p:nvPr/>
        </p:nvSpPr>
        <p:spPr bwMode="auto">
          <a:xfrm>
            <a:off x="7277107" y="1533075"/>
            <a:ext cx="2576705" cy="213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daemon</a:t>
            </a:r>
          </a:p>
        </p:txBody>
      </p:sp>
      <p:sp>
        <p:nvSpPr>
          <p:cNvPr id="16" name="Rectangle: Rounded Corners 15"/>
          <p:cNvSpPr/>
          <p:nvPr/>
        </p:nvSpPr>
        <p:spPr bwMode="auto">
          <a:xfrm>
            <a:off x="7283181" y="1864734"/>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1</a:t>
            </a:r>
          </a:p>
        </p:txBody>
      </p:sp>
      <p:sp>
        <p:nvSpPr>
          <p:cNvPr id="17" name="Rectangle: Rounded Corners 16"/>
          <p:cNvSpPr/>
          <p:nvPr/>
        </p:nvSpPr>
        <p:spPr bwMode="auto">
          <a:xfrm>
            <a:off x="8616027" y="1864733"/>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1</a:t>
            </a:r>
          </a:p>
        </p:txBody>
      </p:sp>
      <p:sp>
        <p:nvSpPr>
          <p:cNvPr id="20" name="Rectangle: Rounded Corners 19"/>
          <p:cNvSpPr/>
          <p:nvPr/>
        </p:nvSpPr>
        <p:spPr bwMode="auto">
          <a:xfrm>
            <a:off x="7283180" y="2386238"/>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2a</a:t>
            </a:r>
          </a:p>
        </p:txBody>
      </p:sp>
      <p:sp>
        <p:nvSpPr>
          <p:cNvPr id="21" name="Rectangle: Rounded Corners 20"/>
          <p:cNvSpPr/>
          <p:nvPr/>
        </p:nvSpPr>
        <p:spPr bwMode="auto">
          <a:xfrm>
            <a:off x="7283180" y="2125486"/>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2</a:t>
            </a:r>
          </a:p>
        </p:txBody>
      </p:sp>
      <p:sp>
        <p:nvSpPr>
          <p:cNvPr id="22" name="Rectangle: Rounded Corners 21"/>
          <p:cNvSpPr/>
          <p:nvPr/>
        </p:nvSpPr>
        <p:spPr bwMode="auto">
          <a:xfrm>
            <a:off x="8616027" y="2139365"/>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2</a:t>
            </a:r>
          </a:p>
        </p:txBody>
      </p:sp>
      <p:grpSp>
        <p:nvGrpSpPr>
          <p:cNvPr id="11" name="Group 10"/>
          <p:cNvGrpSpPr/>
          <p:nvPr/>
        </p:nvGrpSpPr>
        <p:grpSpPr>
          <a:xfrm>
            <a:off x="10488369" y="1110811"/>
            <a:ext cx="1594664" cy="2377740"/>
            <a:chOff x="10416541" y="674742"/>
            <a:chExt cx="1594664" cy="2377740"/>
          </a:xfrm>
        </p:grpSpPr>
        <p:sp>
          <p:nvSpPr>
            <p:cNvPr id="19" name="Rectangle 18"/>
            <p:cNvSpPr/>
            <p:nvPr/>
          </p:nvSpPr>
          <p:spPr bwMode="auto">
            <a:xfrm>
              <a:off x="10416541" y="674742"/>
              <a:ext cx="1594664" cy="23777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10535371" y="985160"/>
              <a:ext cx="1348193" cy="934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repository 1</a:t>
              </a:r>
            </a:p>
          </p:txBody>
        </p:sp>
        <p:sp>
          <p:nvSpPr>
            <p:cNvPr id="24" name="Rectangle: Rounded Corners 23"/>
            <p:cNvSpPr/>
            <p:nvPr/>
          </p:nvSpPr>
          <p:spPr bwMode="auto">
            <a:xfrm>
              <a:off x="10470995" y="704214"/>
              <a:ext cx="1455266" cy="161117"/>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Docker Hub</a:t>
              </a:r>
            </a:p>
          </p:txBody>
        </p:sp>
        <p:sp>
          <p:nvSpPr>
            <p:cNvPr id="25" name="Rectangle: Rounded Corners 24"/>
            <p:cNvSpPr/>
            <p:nvPr/>
          </p:nvSpPr>
          <p:spPr bwMode="auto">
            <a:xfrm>
              <a:off x="10590574" y="1330738"/>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1</a:t>
              </a:r>
            </a:p>
          </p:txBody>
        </p:sp>
        <p:sp>
          <p:nvSpPr>
            <p:cNvPr id="26" name="Rectangle: Rounded Corners 25"/>
            <p:cNvSpPr/>
            <p:nvPr/>
          </p:nvSpPr>
          <p:spPr bwMode="auto">
            <a:xfrm>
              <a:off x="10590573" y="1602641"/>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2</a:t>
              </a:r>
            </a:p>
          </p:txBody>
        </p:sp>
        <p:sp>
          <p:nvSpPr>
            <p:cNvPr id="28" name="Rectangle 27"/>
            <p:cNvSpPr/>
            <p:nvPr/>
          </p:nvSpPr>
          <p:spPr bwMode="auto">
            <a:xfrm>
              <a:off x="10535371" y="2039089"/>
              <a:ext cx="1348193" cy="934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repository 2</a:t>
              </a:r>
            </a:p>
          </p:txBody>
        </p:sp>
        <p:sp>
          <p:nvSpPr>
            <p:cNvPr id="29" name="Rectangle: Rounded Corners 28"/>
            <p:cNvSpPr/>
            <p:nvPr/>
          </p:nvSpPr>
          <p:spPr bwMode="auto">
            <a:xfrm>
              <a:off x="10590574" y="2384667"/>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3</a:t>
              </a:r>
            </a:p>
          </p:txBody>
        </p:sp>
        <p:sp>
          <p:nvSpPr>
            <p:cNvPr id="30" name="Rectangle: Rounded Corners 29"/>
            <p:cNvSpPr/>
            <p:nvPr/>
          </p:nvSpPr>
          <p:spPr bwMode="auto">
            <a:xfrm>
              <a:off x="10590573" y="2656570"/>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4</a:t>
              </a:r>
            </a:p>
          </p:txBody>
        </p:sp>
      </p:grpSp>
      <p:grpSp>
        <p:nvGrpSpPr>
          <p:cNvPr id="10" name="Group 9"/>
          <p:cNvGrpSpPr/>
          <p:nvPr/>
        </p:nvGrpSpPr>
        <p:grpSpPr>
          <a:xfrm>
            <a:off x="10478380" y="3840492"/>
            <a:ext cx="1594665" cy="1351385"/>
            <a:chOff x="10416540" y="3410185"/>
            <a:chExt cx="1594665" cy="1351385"/>
          </a:xfrm>
        </p:grpSpPr>
        <p:sp>
          <p:nvSpPr>
            <p:cNvPr id="31" name="Rectangle 30"/>
            <p:cNvSpPr/>
            <p:nvPr/>
          </p:nvSpPr>
          <p:spPr bwMode="auto">
            <a:xfrm>
              <a:off x="10416540" y="3410185"/>
              <a:ext cx="1594665" cy="13513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10539775" y="3717577"/>
              <a:ext cx="1348193" cy="934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repository 1</a:t>
              </a:r>
            </a:p>
          </p:txBody>
        </p:sp>
        <p:sp>
          <p:nvSpPr>
            <p:cNvPr id="33" name="Rectangle: Rounded Corners 32"/>
            <p:cNvSpPr/>
            <p:nvPr/>
          </p:nvSpPr>
          <p:spPr bwMode="auto">
            <a:xfrm>
              <a:off x="10470995" y="3439658"/>
              <a:ext cx="1455266" cy="168026"/>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Private Registry</a:t>
              </a:r>
            </a:p>
          </p:txBody>
        </p:sp>
        <p:sp>
          <p:nvSpPr>
            <p:cNvPr id="34" name="Rectangle: Rounded Corners 33"/>
            <p:cNvSpPr/>
            <p:nvPr/>
          </p:nvSpPr>
          <p:spPr bwMode="auto">
            <a:xfrm>
              <a:off x="10590574" y="4067319"/>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5</a:t>
              </a:r>
            </a:p>
          </p:txBody>
        </p:sp>
        <p:sp>
          <p:nvSpPr>
            <p:cNvPr id="35" name="Rectangle: Rounded Corners 34"/>
            <p:cNvSpPr/>
            <p:nvPr/>
          </p:nvSpPr>
          <p:spPr bwMode="auto">
            <a:xfrm>
              <a:off x="10590573" y="4339222"/>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6</a:t>
              </a:r>
            </a:p>
          </p:txBody>
        </p:sp>
      </p:grpSp>
      <p:sp>
        <p:nvSpPr>
          <p:cNvPr id="39" name="Rectangle 38"/>
          <p:cNvSpPr/>
          <p:nvPr/>
        </p:nvSpPr>
        <p:spPr bwMode="auto">
          <a:xfrm>
            <a:off x="7277107" y="3410185"/>
            <a:ext cx="2782448" cy="1525339"/>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7182046" y="3295133"/>
            <a:ext cx="2782448" cy="1568954"/>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182046" y="3295133"/>
            <a:ext cx="1307220" cy="2571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remote host</a:t>
            </a:r>
          </a:p>
        </p:txBody>
      </p:sp>
      <p:sp>
        <p:nvSpPr>
          <p:cNvPr id="42" name="Rectangle 41"/>
          <p:cNvSpPr/>
          <p:nvPr/>
        </p:nvSpPr>
        <p:spPr bwMode="auto">
          <a:xfrm>
            <a:off x="7271032" y="3683240"/>
            <a:ext cx="2576705" cy="213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daemon</a:t>
            </a:r>
          </a:p>
        </p:txBody>
      </p:sp>
      <p:sp>
        <p:nvSpPr>
          <p:cNvPr id="43" name="Rectangle: Rounded Corners 42"/>
          <p:cNvSpPr/>
          <p:nvPr/>
        </p:nvSpPr>
        <p:spPr bwMode="auto">
          <a:xfrm>
            <a:off x="7277106" y="4014899"/>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3</a:t>
            </a:r>
          </a:p>
        </p:txBody>
      </p:sp>
      <p:sp>
        <p:nvSpPr>
          <p:cNvPr id="44" name="Rectangle: Rounded Corners 43"/>
          <p:cNvSpPr/>
          <p:nvPr/>
        </p:nvSpPr>
        <p:spPr bwMode="auto">
          <a:xfrm>
            <a:off x="8609952" y="4014898"/>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3</a:t>
            </a:r>
          </a:p>
        </p:txBody>
      </p:sp>
      <p:sp>
        <p:nvSpPr>
          <p:cNvPr id="45" name="Rectangle: Rounded Corners 44"/>
          <p:cNvSpPr/>
          <p:nvPr/>
        </p:nvSpPr>
        <p:spPr bwMode="auto">
          <a:xfrm>
            <a:off x="7277105" y="4536403"/>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5</a:t>
            </a:r>
          </a:p>
        </p:txBody>
      </p:sp>
      <p:sp>
        <p:nvSpPr>
          <p:cNvPr id="46" name="Rectangle: Rounded Corners 45"/>
          <p:cNvSpPr/>
          <p:nvPr/>
        </p:nvSpPr>
        <p:spPr bwMode="auto">
          <a:xfrm>
            <a:off x="7277105" y="4275651"/>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4</a:t>
            </a:r>
          </a:p>
        </p:txBody>
      </p:sp>
      <p:sp>
        <p:nvSpPr>
          <p:cNvPr id="47" name="Rectangle: Rounded Corners 46"/>
          <p:cNvSpPr/>
          <p:nvPr/>
        </p:nvSpPr>
        <p:spPr bwMode="auto">
          <a:xfrm>
            <a:off x="8609952" y="4289530"/>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4</a:t>
            </a:r>
          </a:p>
        </p:txBody>
      </p:sp>
      <p:cxnSp>
        <p:nvCxnSpPr>
          <p:cNvPr id="49" name="Straight Arrow Connector 48"/>
          <p:cNvCxnSpPr>
            <a:cxnSpLocks/>
            <a:stCxn id="4" idx="3"/>
            <a:endCxn id="14" idx="1"/>
          </p:cNvCxnSpPr>
          <p:nvPr/>
        </p:nvCxnSpPr>
        <p:spPr>
          <a:xfrm flipV="1">
            <a:off x="6668160" y="1639838"/>
            <a:ext cx="608947" cy="612854"/>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cxnSpLocks/>
            <a:stCxn id="4" idx="3"/>
            <a:endCxn id="42" idx="1"/>
          </p:cNvCxnSpPr>
          <p:nvPr/>
        </p:nvCxnSpPr>
        <p:spPr>
          <a:xfrm>
            <a:off x="6668160" y="2252692"/>
            <a:ext cx="602872" cy="153731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endCxn id="23" idx="1"/>
          </p:cNvCxnSpPr>
          <p:nvPr/>
        </p:nvCxnSpPr>
        <p:spPr>
          <a:xfrm flipV="1">
            <a:off x="9919565" y="1888279"/>
            <a:ext cx="687634" cy="199602"/>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2" idx="3"/>
            <a:endCxn id="28" idx="1"/>
          </p:cNvCxnSpPr>
          <p:nvPr/>
        </p:nvCxnSpPr>
        <p:spPr>
          <a:xfrm flipV="1">
            <a:off x="9847737" y="2942208"/>
            <a:ext cx="759462" cy="847795"/>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cxnSpLocks/>
            <a:stCxn id="42" idx="3"/>
            <a:endCxn id="32" idx="1"/>
          </p:cNvCxnSpPr>
          <p:nvPr/>
        </p:nvCxnSpPr>
        <p:spPr>
          <a:xfrm>
            <a:off x="9847737" y="3790003"/>
            <a:ext cx="753878" cy="82493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7904120" y="573927"/>
            <a:ext cx="113236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Hosts</a:t>
            </a:r>
          </a:p>
        </p:txBody>
      </p:sp>
      <p:sp>
        <p:nvSpPr>
          <p:cNvPr id="62" name="TextBox 61"/>
          <p:cNvSpPr txBox="1"/>
          <p:nvPr/>
        </p:nvSpPr>
        <p:spPr>
          <a:xfrm>
            <a:off x="10424663" y="573927"/>
            <a:ext cx="166879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Registries</a:t>
            </a:r>
          </a:p>
        </p:txBody>
      </p:sp>
      <p:sp>
        <p:nvSpPr>
          <p:cNvPr id="63" name="TextBox 62"/>
          <p:cNvSpPr txBox="1"/>
          <p:nvPr/>
        </p:nvSpPr>
        <p:spPr>
          <a:xfrm>
            <a:off x="5256294" y="592390"/>
            <a:ext cx="127983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Clients</a:t>
            </a:r>
          </a:p>
        </p:txBody>
      </p:sp>
      <p:sp>
        <p:nvSpPr>
          <p:cNvPr id="65" name="Rectangle: Rounded Corners 64"/>
          <p:cNvSpPr/>
          <p:nvPr/>
        </p:nvSpPr>
        <p:spPr bwMode="auto">
          <a:xfrm>
            <a:off x="8600518" y="4574493"/>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5</a:t>
            </a:r>
          </a:p>
        </p:txBody>
      </p:sp>
    </p:spTree>
    <p:extLst>
      <p:ext uri="{BB962C8B-B14F-4D97-AF65-F5344CB8AC3E}">
        <p14:creationId xmlns:p14="http://schemas.microsoft.com/office/powerpoint/2010/main" val="304598466"/>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Rectangle 31"/>
          <p:cNvSpPr/>
          <p:nvPr/>
        </p:nvSpPr>
        <p:spPr bwMode="auto">
          <a:xfrm>
            <a:off x="1218684" y="1189176"/>
            <a:ext cx="4652647" cy="484598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vert270"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chemeClr val="bg1"/>
                </a:solidFill>
                <a:latin typeface="Segoe UI"/>
                <a:ea typeface="Segoe UI" pitchFamily="34" charset="0"/>
                <a:cs typeface="Segoe UI" pitchFamily="34" charset="0"/>
              </a:rPr>
              <a:t>Container Host</a:t>
            </a:r>
          </a:p>
        </p:txBody>
      </p:sp>
      <p:sp>
        <p:nvSpPr>
          <p:cNvPr id="28" name="Rounded Rectangle 27"/>
          <p:cNvSpPr/>
          <p:nvPr/>
        </p:nvSpPr>
        <p:spPr bwMode="auto">
          <a:xfrm>
            <a:off x="6020714" y="1376730"/>
            <a:ext cx="4758478" cy="4658429"/>
          </a:xfrm>
          <a:prstGeom prst="roundRect">
            <a:avLst>
              <a:gd name="adj" fmla="val 221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rgbClr val="0078D7"/>
                </a:solidFill>
                <a:latin typeface="Segoe UI"/>
                <a:ea typeface="Segoe UI" pitchFamily="34" charset="0"/>
                <a:cs typeface="Segoe UI" pitchFamily="34" charset="0"/>
              </a:rPr>
              <a:t>Virtual Machine</a:t>
            </a:r>
            <a:br>
              <a:rPr lang="en-US" sz="2353" dirty="0">
                <a:solidFill>
                  <a:srgbClr val="0078D7"/>
                </a:solidFill>
                <a:latin typeface="Segoe UI"/>
                <a:ea typeface="Segoe UI" pitchFamily="34" charset="0"/>
                <a:cs typeface="Segoe UI" pitchFamily="34" charset="0"/>
              </a:rPr>
            </a:br>
            <a:r>
              <a:rPr lang="en-US" sz="1567" i="1" dirty="0">
                <a:solidFill>
                  <a:srgbClr val="0078D7"/>
                </a:solidFill>
                <a:latin typeface="Segoe UI"/>
                <a:ea typeface="Segoe UI" pitchFamily="34" charset="0"/>
                <a:cs typeface="Segoe UI" pitchFamily="34" charset="0"/>
              </a:rPr>
              <a:t>Specifically Optimized To Run a Container</a:t>
            </a:r>
            <a:endParaRPr lang="en-US" sz="2353" i="1" dirty="0">
              <a:solidFill>
                <a:srgbClr val="0078D7"/>
              </a:solidFill>
              <a:latin typeface="Segoe UI"/>
              <a:ea typeface="Segoe UI" pitchFamily="34" charset="0"/>
              <a:cs typeface="Segoe UI" pitchFamily="34" charset="0"/>
            </a:endParaRPr>
          </a:p>
        </p:txBody>
      </p:sp>
      <p:sp>
        <p:nvSpPr>
          <p:cNvPr id="4" name="Rectangle 3"/>
          <p:cNvSpPr/>
          <p:nvPr/>
        </p:nvSpPr>
        <p:spPr bwMode="auto">
          <a:xfrm>
            <a:off x="3930368" y="2382524"/>
            <a:ext cx="1788743" cy="265513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 name="Title 1"/>
          <p:cNvSpPr>
            <a:spLocks noGrp="1"/>
          </p:cNvSpPr>
          <p:nvPr>
            <p:ph type="title"/>
          </p:nvPr>
        </p:nvSpPr>
        <p:spPr/>
        <p:txBody>
          <a:bodyPr/>
          <a:lstStyle/>
          <a:p>
            <a:r>
              <a:rPr lang="en-US"/>
              <a:t>Hyper-V Containers</a:t>
            </a:r>
            <a:endParaRPr lang="en-US" dirty="0"/>
          </a:p>
        </p:txBody>
      </p:sp>
      <p:sp>
        <p:nvSpPr>
          <p:cNvPr id="3" name="Rectangle 2"/>
          <p:cNvSpPr/>
          <p:nvPr/>
        </p:nvSpPr>
        <p:spPr bwMode="auto">
          <a:xfrm>
            <a:off x="1982837" y="5139094"/>
            <a:ext cx="3736275"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5" name="Rectangle 4"/>
          <p:cNvSpPr/>
          <p:nvPr/>
        </p:nvSpPr>
        <p:spPr bwMode="auto">
          <a:xfrm>
            <a:off x="4079749" y="4104458"/>
            <a:ext cx="1494992"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Compute Services</a:t>
            </a:r>
          </a:p>
        </p:txBody>
      </p:sp>
      <p:sp>
        <p:nvSpPr>
          <p:cNvPr id="6" name="Rectangle 5"/>
          <p:cNvSpPr/>
          <p:nvPr/>
        </p:nvSpPr>
        <p:spPr bwMode="auto">
          <a:xfrm>
            <a:off x="4079751" y="3171259"/>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
        <p:nvSpPr>
          <p:cNvPr id="23" name="Rectangle 22"/>
          <p:cNvSpPr/>
          <p:nvPr/>
        </p:nvSpPr>
        <p:spPr bwMode="auto">
          <a:xfrm>
            <a:off x="1982836" y="1302038"/>
            <a:ext cx="1788743" cy="373561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2129713" y="2048953"/>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2129712" y="2808782"/>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6" name="Rectangle 25"/>
          <p:cNvSpPr/>
          <p:nvPr/>
        </p:nvSpPr>
        <p:spPr bwMode="auto">
          <a:xfrm>
            <a:off x="2129711" y="3535362"/>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Event Manager…</a:t>
            </a:r>
          </a:p>
        </p:txBody>
      </p:sp>
      <p:sp>
        <p:nvSpPr>
          <p:cNvPr id="27" name="Rectangle 26"/>
          <p:cNvSpPr/>
          <p:nvPr/>
        </p:nvSpPr>
        <p:spPr bwMode="auto">
          <a:xfrm>
            <a:off x="2127937" y="4274586"/>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36" name="Rectangle 35"/>
          <p:cNvSpPr/>
          <p:nvPr/>
        </p:nvSpPr>
        <p:spPr bwMode="auto">
          <a:xfrm>
            <a:off x="1218683" y="6070123"/>
            <a:ext cx="9560508" cy="4742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Hyper-V Hypervisor</a:t>
            </a:r>
          </a:p>
        </p:txBody>
      </p:sp>
      <p:sp>
        <p:nvSpPr>
          <p:cNvPr id="37" name="Rectangle 36"/>
          <p:cNvSpPr/>
          <p:nvPr/>
        </p:nvSpPr>
        <p:spPr bwMode="auto">
          <a:xfrm>
            <a:off x="6148320" y="2245005"/>
            <a:ext cx="4481488" cy="3734573"/>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rgbClr val="FFFFFF"/>
                </a:solidFill>
                <a:latin typeface="Segoe UI"/>
                <a:ea typeface="Segoe UI" pitchFamily="34" charset="0"/>
                <a:cs typeface="Segoe UI" pitchFamily="34" charset="0"/>
              </a:rPr>
              <a:t>Hyper-V Container</a:t>
            </a:r>
          </a:p>
        </p:txBody>
      </p:sp>
      <p:sp>
        <p:nvSpPr>
          <p:cNvPr id="38" name="Rectangle 37"/>
          <p:cNvSpPr/>
          <p:nvPr/>
        </p:nvSpPr>
        <p:spPr bwMode="auto">
          <a:xfrm>
            <a:off x="6221853" y="5137928"/>
            <a:ext cx="4333264" cy="76998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39" name="Rectangle 38"/>
          <p:cNvSpPr/>
          <p:nvPr/>
        </p:nvSpPr>
        <p:spPr bwMode="auto">
          <a:xfrm>
            <a:off x="6221853" y="3060146"/>
            <a:ext cx="1345605" cy="92395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567" dirty="0">
                <a:gradFill>
                  <a:gsLst>
                    <a:gs pos="0">
                      <a:srgbClr val="FFFFFF"/>
                    </a:gs>
                    <a:gs pos="100000">
                      <a:srgbClr val="FFFFFF"/>
                    </a:gs>
                  </a:gsLst>
                  <a:lin ang="5400000" scaled="0"/>
                </a:gradFill>
                <a:latin typeface="Segoe UI"/>
                <a:ea typeface="Segoe UI" pitchFamily="34" charset="0"/>
                <a:cs typeface="Segoe UI" pitchFamily="34" charset="0"/>
              </a:rPr>
              <a:t>Guest Compute Service</a:t>
            </a:r>
          </a:p>
        </p:txBody>
      </p:sp>
      <p:sp>
        <p:nvSpPr>
          <p:cNvPr id="40" name="Rectangle 39"/>
          <p:cNvSpPr/>
          <p:nvPr/>
        </p:nvSpPr>
        <p:spPr bwMode="auto">
          <a:xfrm>
            <a:off x="7716841" y="2836450"/>
            <a:ext cx="2838277" cy="213226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41" name="Rectangle 40"/>
          <p:cNvSpPr/>
          <p:nvPr/>
        </p:nvSpPr>
        <p:spPr bwMode="auto">
          <a:xfrm>
            <a:off x="7875631" y="3841549"/>
            <a:ext cx="1149938" cy="821606"/>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BCF2"/>
                </a:solidFill>
                <a:latin typeface="Segoe UI"/>
              </a:rPr>
              <a:t>System Processes</a:t>
            </a:r>
          </a:p>
        </p:txBody>
      </p:sp>
      <p:sp>
        <p:nvSpPr>
          <p:cNvPr id="42" name="Rectangle 41"/>
          <p:cNvSpPr/>
          <p:nvPr/>
        </p:nvSpPr>
        <p:spPr bwMode="auto">
          <a:xfrm>
            <a:off x="9220964" y="3841549"/>
            <a:ext cx="1144800" cy="821606"/>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BCF2"/>
                </a:solidFill>
                <a:latin typeface="Segoe UI"/>
              </a:rPr>
              <a:t>Application Processes</a:t>
            </a:r>
          </a:p>
        </p:txBody>
      </p:sp>
      <p:sp>
        <p:nvSpPr>
          <p:cNvPr id="46" name="Rectangle 45"/>
          <p:cNvSpPr/>
          <p:nvPr/>
        </p:nvSpPr>
        <p:spPr bwMode="auto">
          <a:xfrm>
            <a:off x="6221853" y="4064785"/>
            <a:ext cx="1345605" cy="92395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567" dirty="0">
                <a:gradFill>
                  <a:gsLst>
                    <a:gs pos="0">
                      <a:srgbClr val="FFFFFF"/>
                    </a:gs>
                    <a:gs pos="100000">
                      <a:srgbClr val="FFFFFF"/>
                    </a:gs>
                  </a:gsLst>
                  <a:lin ang="5400000" scaled="0"/>
                </a:gradFill>
                <a:latin typeface="Segoe UI"/>
                <a:ea typeface="Segoe UI" pitchFamily="34" charset="0"/>
                <a:cs typeface="Segoe UI" pitchFamily="34" charset="0"/>
              </a:rPr>
              <a:t>Basic System Processes</a:t>
            </a:r>
          </a:p>
        </p:txBody>
      </p:sp>
      <p:sp>
        <p:nvSpPr>
          <p:cNvPr id="22" name="TextBox 21"/>
          <p:cNvSpPr txBox="1"/>
          <p:nvPr/>
        </p:nvSpPr>
        <p:spPr>
          <a:xfrm>
            <a:off x="9987512" y="6711499"/>
            <a:ext cx="888385" cy="184666"/>
          </a:xfrm>
          <a:prstGeom prst="rect">
            <a:avLst/>
          </a:prstGeom>
          <a:noFill/>
        </p:spPr>
        <p:txBody>
          <a:bodyPr wrap="none" rtlCol="0">
            <a:spAutoFit/>
          </a:bodyPr>
          <a:lstStyle/>
          <a:p>
            <a:pPr defTabSz="914367"/>
            <a:r>
              <a:rPr lang="en-US" sz="600" dirty="0">
                <a:solidFill>
                  <a:srgbClr val="FFFFFF"/>
                </a:solidFill>
                <a:latin typeface="Segoe UI"/>
              </a:rPr>
              <a:t>Content © Microsoft</a:t>
            </a:r>
          </a:p>
        </p:txBody>
      </p:sp>
    </p:spTree>
    <p:extLst>
      <p:ext uri="{BB962C8B-B14F-4D97-AF65-F5344CB8AC3E}">
        <p14:creationId xmlns:p14="http://schemas.microsoft.com/office/powerpoint/2010/main" val="599780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00"/>
                                        <p:tgtEl>
                                          <p:spTgt spid="3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500"/>
                                        <p:tgtEl>
                                          <p:spTgt spid="4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fade">
                                      <p:cBhvr>
                                        <p:cTn id="65" dur="500"/>
                                        <p:tgtEl>
                                          <p:spTgt spid="4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fade">
                                      <p:cBhvr>
                                        <p:cTn id="70" dur="500"/>
                                        <p:tgtEl>
                                          <p:spTgt spid="41"/>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fade">
                                      <p:cBhvr>
                                        <p:cTn id="75" dur="500"/>
                                        <p:tgtEl>
                                          <p:spTgt spid="42"/>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8" grpId="0" animBg="1"/>
      <p:bldP spid="4" grpId="0" animBg="1"/>
      <p:bldP spid="3" grpId="0" animBg="1"/>
      <p:bldP spid="5" grpId="0" animBg="1"/>
      <p:bldP spid="6" grpId="0" animBg="1"/>
      <p:bldP spid="23" grpId="0" animBg="1"/>
      <p:bldP spid="24" grpId="0" animBg="1"/>
      <p:bldP spid="25" grpId="0" animBg="1"/>
      <p:bldP spid="26" grpId="0" animBg="1"/>
      <p:bldP spid="27" grpId="0" animBg="1"/>
      <p:bldP spid="37" grpId="0" animBg="1"/>
      <p:bldP spid="38" grpId="0" animBg="1"/>
      <p:bldP spid="39" grpId="0" animBg="1"/>
      <p:bldP spid="40" grpId="0" animBg="1"/>
      <p:bldP spid="41" grpId="0" animBg="1"/>
      <p:bldP spid="42" grpId="0" animBg="1"/>
      <p:bldP spid="46" grpId="0" animBg="1"/>
    </p:bld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Development &amp; Test in the Cloud</a:t>
            </a:r>
          </a:p>
        </p:txBody>
      </p:sp>
      <p:pic>
        <p:nvPicPr>
          <p:cNvPr id="1026" name="Picture 2" descr="Use Case: Development and test in the cloud &#10;DEVELOPERS &#10;BUILD &#10;Development Environments &#10;Version &#10;control &#10;Developers &#10;IT PRO &#10;SHIP &#10;Secure Content &amp; Collaboration &#10;O &#10;Microsoft Azure &#10;Staging &#10;Docker &#10;Trusted Registry &#10;Microsoft Azur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7217" y="1973179"/>
            <a:ext cx="7203183" cy="42832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p:cNvSpPr/>
          <p:nvPr/>
        </p:nvSpPr>
        <p:spPr bwMode="auto">
          <a:xfrm>
            <a:off x="1106905" y="2117558"/>
            <a:ext cx="3537284" cy="3332747"/>
          </a:xfrm>
          <a:prstGeom prst="round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Make a version of this? Show VSTS too?</a:t>
            </a:r>
          </a:p>
        </p:txBody>
      </p:sp>
    </p:spTree>
    <p:extLst>
      <p:ext uri="{BB962C8B-B14F-4D97-AF65-F5344CB8AC3E}">
        <p14:creationId xmlns:p14="http://schemas.microsoft.com/office/powerpoint/2010/main" val="1691852032"/>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Container Service</a:t>
            </a:r>
          </a:p>
        </p:txBody>
      </p:sp>
      <p:sp>
        <p:nvSpPr>
          <p:cNvPr id="3" name="Text Placeholder 2"/>
          <p:cNvSpPr>
            <a:spLocks noGrp="1"/>
          </p:cNvSpPr>
          <p:nvPr>
            <p:ph type="body" sz="quarter" idx="4294967295"/>
          </p:nvPr>
        </p:nvSpPr>
        <p:spPr>
          <a:xfrm>
            <a:off x="30192" y="6458326"/>
            <a:ext cx="11653523" cy="1206128"/>
          </a:xfrm>
        </p:spPr>
        <p:txBody>
          <a:bodyPr>
            <a:normAutofit/>
          </a:bodyPr>
          <a:lstStyle/>
          <a:p>
            <a:pPr marL="0" indent="0">
              <a:buNone/>
            </a:pPr>
            <a:r>
              <a:rPr lang="en-US" sz="1568" dirty="0"/>
              <a:t>https://azure.microsoft.com/en-us/blog/windows-server-containers-using-docker-swarm-on-azure-container-service-private-preview/</a:t>
            </a:r>
          </a:p>
        </p:txBody>
      </p:sp>
      <p:sp>
        <p:nvSpPr>
          <p:cNvPr id="5" name="Rectangle 4"/>
          <p:cNvSpPr/>
          <p:nvPr/>
        </p:nvSpPr>
        <p:spPr>
          <a:xfrm>
            <a:off x="493345" y="939760"/>
            <a:ext cx="11504118" cy="5521592"/>
          </a:xfrm>
          <a:prstGeom prst="rect">
            <a:avLst/>
          </a:prstGeom>
        </p:spPr>
        <p:txBody>
          <a:bodyPr wrap="square">
            <a:spAutoFit/>
          </a:bodyPr>
          <a:lstStyle/>
          <a:p>
            <a:pPr defTabSz="914367"/>
            <a:r>
              <a:rPr lang="en-US" sz="2353" b="1" dirty="0">
                <a:solidFill>
                  <a:srgbClr val="505050"/>
                </a:solidFill>
                <a:latin typeface="Segoe UI Condensed"/>
              </a:rPr>
              <a:t>We are excited to announce a limited preview of Azure Container Service for Windows Server containers. </a:t>
            </a:r>
            <a:r>
              <a:rPr lang="en-US" sz="2353" dirty="0">
                <a:solidFill>
                  <a:srgbClr val="505050"/>
                </a:solidFill>
                <a:latin typeface="Segoe UI Condensed"/>
              </a:rPr>
              <a:t>To join the preview, please register </a:t>
            </a:r>
            <a:r>
              <a:rPr lang="en-US" sz="2353" dirty="0">
                <a:solidFill>
                  <a:srgbClr val="00ABEC"/>
                </a:solidFill>
                <a:latin typeface="Segoe UI Condensed"/>
                <a:hlinkClick r:id="rId3"/>
              </a:rPr>
              <a:t>here</a:t>
            </a:r>
            <a:r>
              <a:rPr lang="en-US" sz="2353" dirty="0">
                <a:solidFill>
                  <a:srgbClr val="505050"/>
                </a:solidFill>
                <a:latin typeface="Segoe UI Condensed"/>
              </a:rPr>
              <a:t>. We look forward to receiving your feedback!</a:t>
            </a:r>
          </a:p>
          <a:p>
            <a:pPr defTabSz="914367"/>
            <a:endParaRPr lang="en-US" sz="2353" dirty="0">
              <a:solidFill>
                <a:srgbClr val="505050"/>
              </a:solidFill>
              <a:latin typeface="Segoe UI Condensed"/>
            </a:endParaRPr>
          </a:p>
          <a:p>
            <a:pPr defTabSz="914367"/>
            <a:r>
              <a:rPr lang="en-US" sz="2353" dirty="0">
                <a:solidFill>
                  <a:srgbClr val="505050"/>
                </a:solidFill>
                <a:latin typeface="Segoe UI Condensed"/>
              </a:rPr>
              <a:t>Azure Container Service is designed for enterprises, ISVs and startups looking to put containers into production, quickly and simply. It combines Azure’s infrastructure with a choice of open source container orchestration technology: DC/OS or Docker Swarm. To provision your container service, you simply select the VM cluster size, DC/OS or Swarm, and the Azure region, and the container service handles everything else. This preview of Windows Server containers under the Azure Container Service currently only supports Docker Swarm as the orchestrator.</a:t>
            </a:r>
          </a:p>
          <a:p>
            <a:pPr defTabSz="914367"/>
            <a:endParaRPr lang="en-US" sz="2353" dirty="0">
              <a:solidFill>
                <a:srgbClr val="505050"/>
              </a:solidFill>
              <a:latin typeface="Segoe UI Condensed"/>
            </a:endParaRPr>
          </a:p>
          <a:p>
            <a:pPr defTabSz="914367"/>
            <a:r>
              <a:rPr lang="en-US" sz="2353" dirty="0">
                <a:solidFill>
                  <a:srgbClr val="505050"/>
                </a:solidFill>
                <a:latin typeface="Segoe UI Condensed"/>
              </a:rPr>
              <a:t>Azure is founded on maximum choice for all developers and ITPros. With this preview, we’re opening the Azure Container Service to Windows Server developers for the first time.</a:t>
            </a:r>
          </a:p>
        </p:txBody>
      </p:sp>
      <p:pic>
        <p:nvPicPr>
          <p:cNvPr id="4" name="Picture 3"/>
          <p:cNvPicPr>
            <a:picLocks noChangeAspect="1"/>
          </p:cNvPicPr>
          <p:nvPr/>
        </p:nvPicPr>
        <p:blipFill>
          <a:blip r:embed="rId4"/>
          <a:stretch>
            <a:fillRect/>
          </a:stretch>
        </p:blipFill>
        <p:spPr>
          <a:xfrm>
            <a:off x="-29570" y="-7296"/>
            <a:ext cx="13147566" cy="7395506"/>
          </a:xfrm>
          <a:prstGeom prst="rect">
            <a:avLst/>
          </a:prstGeom>
        </p:spPr>
      </p:pic>
    </p:spTree>
    <p:extLst>
      <p:ext uri="{BB962C8B-B14F-4D97-AF65-F5344CB8AC3E}">
        <p14:creationId xmlns:p14="http://schemas.microsoft.com/office/powerpoint/2010/main" val="1104445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Container Service</a:t>
            </a:r>
          </a:p>
        </p:txBody>
      </p:sp>
      <p:sp>
        <p:nvSpPr>
          <p:cNvPr id="3" name="Text Placeholder 2"/>
          <p:cNvSpPr>
            <a:spLocks noGrp="1"/>
          </p:cNvSpPr>
          <p:nvPr>
            <p:ph type="body" sz="quarter" idx="4294967295"/>
          </p:nvPr>
        </p:nvSpPr>
        <p:spPr>
          <a:xfrm>
            <a:off x="30192" y="6458326"/>
            <a:ext cx="11653523" cy="1206128"/>
          </a:xfrm>
        </p:spPr>
        <p:txBody>
          <a:bodyPr>
            <a:normAutofit/>
          </a:bodyPr>
          <a:lstStyle/>
          <a:p>
            <a:pPr marL="0" indent="0">
              <a:buNone/>
            </a:pPr>
            <a:r>
              <a:rPr lang="en-US" sz="1568" dirty="0"/>
              <a:t>https://azure.microsoft.com/en-us/blog/windows-server-containers-using-docker-swarm-on-azure-container-service-private-preview/</a:t>
            </a:r>
          </a:p>
        </p:txBody>
      </p:sp>
      <p:sp>
        <p:nvSpPr>
          <p:cNvPr id="5" name="Rectangle 4"/>
          <p:cNvSpPr/>
          <p:nvPr/>
        </p:nvSpPr>
        <p:spPr>
          <a:xfrm>
            <a:off x="493345" y="939760"/>
            <a:ext cx="11504118" cy="5521592"/>
          </a:xfrm>
          <a:prstGeom prst="rect">
            <a:avLst/>
          </a:prstGeom>
        </p:spPr>
        <p:txBody>
          <a:bodyPr wrap="square">
            <a:spAutoFit/>
          </a:bodyPr>
          <a:lstStyle/>
          <a:p>
            <a:pPr defTabSz="914367"/>
            <a:r>
              <a:rPr lang="en-US" sz="2353" b="1" dirty="0">
                <a:solidFill>
                  <a:srgbClr val="505050"/>
                </a:solidFill>
                <a:latin typeface="Segoe UI Condensed"/>
              </a:rPr>
              <a:t>We are excited to announce a limited preview of Azure Container Service for Windows Server containers. </a:t>
            </a:r>
            <a:r>
              <a:rPr lang="en-US" sz="2353" dirty="0">
                <a:solidFill>
                  <a:srgbClr val="505050"/>
                </a:solidFill>
                <a:latin typeface="Segoe UI Condensed"/>
              </a:rPr>
              <a:t>To join the preview, please register </a:t>
            </a:r>
            <a:r>
              <a:rPr lang="en-US" sz="2353" dirty="0">
                <a:solidFill>
                  <a:srgbClr val="00ABEC"/>
                </a:solidFill>
                <a:latin typeface="Segoe UI Condensed"/>
                <a:hlinkClick r:id="rId3"/>
              </a:rPr>
              <a:t>here</a:t>
            </a:r>
            <a:r>
              <a:rPr lang="en-US" sz="2353" dirty="0">
                <a:solidFill>
                  <a:srgbClr val="505050"/>
                </a:solidFill>
                <a:latin typeface="Segoe UI Condensed"/>
              </a:rPr>
              <a:t>. We look forward to receiving your feedback!</a:t>
            </a:r>
          </a:p>
          <a:p>
            <a:pPr defTabSz="914367"/>
            <a:endParaRPr lang="en-US" sz="2353" dirty="0">
              <a:solidFill>
                <a:srgbClr val="505050"/>
              </a:solidFill>
              <a:latin typeface="Segoe UI Condensed"/>
            </a:endParaRPr>
          </a:p>
          <a:p>
            <a:pPr defTabSz="914367"/>
            <a:r>
              <a:rPr lang="en-US" sz="2353" dirty="0">
                <a:solidFill>
                  <a:srgbClr val="505050"/>
                </a:solidFill>
                <a:latin typeface="Segoe UI Condensed"/>
              </a:rPr>
              <a:t>Azure Container Service is designed for enterprises, ISVs and startups looking to put containers into production, quickly and simply. It combines Azure’s infrastructure with a choice of open source container orchestration technology: DC/OS or Docker Swarm. To provision your container service, you simply select the VM cluster size, DC/OS or Swarm, and the Azure region, and the container service handles everything else. This preview of Windows Server containers under the Azure Container Service currently only supports Docker Swarm as the orchestrator.</a:t>
            </a:r>
          </a:p>
          <a:p>
            <a:pPr defTabSz="914367"/>
            <a:endParaRPr lang="en-US" sz="2353" dirty="0">
              <a:solidFill>
                <a:srgbClr val="505050"/>
              </a:solidFill>
              <a:latin typeface="Segoe UI Condensed"/>
            </a:endParaRPr>
          </a:p>
          <a:p>
            <a:pPr defTabSz="914367"/>
            <a:r>
              <a:rPr lang="en-US" sz="2353" dirty="0">
                <a:solidFill>
                  <a:srgbClr val="505050"/>
                </a:solidFill>
                <a:latin typeface="Segoe UI Condensed"/>
              </a:rPr>
              <a:t>Azure is founded on maximum choice for all developers and ITPros. With this preview, we’re opening the Azure Container Service to Windows Server developers for the first time.</a:t>
            </a:r>
          </a:p>
        </p:txBody>
      </p:sp>
      <p:pic>
        <p:nvPicPr>
          <p:cNvPr id="4" name="Picture 3"/>
          <p:cNvPicPr>
            <a:picLocks noChangeAspect="1"/>
          </p:cNvPicPr>
          <p:nvPr/>
        </p:nvPicPr>
        <p:blipFill>
          <a:blip r:embed="rId4"/>
          <a:stretch>
            <a:fillRect/>
          </a:stretch>
        </p:blipFill>
        <p:spPr>
          <a:xfrm>
            <a:off x="-29570" y="-7296"/>
            <a:ext cx="13147566" cy="7395506"/>
          </a:xfrm>
          <a:prstGeom prst="rect">
            <a:avLst/>
          </a:prstGeom>
        </p:spPr>
      </p:pic>
      <p:sp>
        <p:nvSpPr>
          <p:cNvPr id="6" name="Rectangle 5"/>
          <p:cNvSpPr/>
          <p:nvPr/>
        </p:nvSpPr>
        <p:spPr bwMode="auto">
          <a:xfrm>
            <a:off x="-29570" y="-7296"/>
            <a:ext cx="13147565" cy="7395506"/>
          </a:xfrm>
          <a:prstGeom prst="rect">
            <a:avLst/>
          </a:prstGeom>
          <a:solidFill>
            <a:schemeClr val="accent2">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30191" y="632108"/>
            <a:ext cx="6430768" cy="6349430"/>
          </a:xfrm>
          <a:prstGeom prst="rect">
            <a:avLst/>
          </a:prstGeom>
          <a:noFill/>
          <a:ln>
            <a:solidFill>
              <a:schemeClr val="bg1"/>
            </a:solidFill>
          </a:ln>
        </p:spPr>
        <p:txBody>
          <a:bodyPr wrap="square" lIns="182880" tIns="146304" rIns="182880" bIns="146304" rtlCol="0">
            <a:spAutoFit/>
          </a:bodyPr>
          <a:lstStyle/>
          <a:p>
            <a:pPr algn="ctr">
              <a:lnSpc>
                <a:spcPct val="90000"/>
              </a:lnSpc>
              <a:spcAft>
                <a:spcPts val="600"/>
              </a:spcAft>
            </a:pPr>
            <a:r>
              <a:rPr lang="en-US" sz="3200" b="1" dirty="0">
                <a:solidFill>
                  <a:schemeClr val="bg1"/>
                </a:solidFill>
              </a:rPr>
              <a:t>Azure</a:t>
            </a:r>
            <a:endParaRPr lang="en-US" sz="3200" dirty="0">
              <a:solidFill>
                <a:schemeClr val="bg1"/>
              </a:solidFill>
            </a:endParaRPr>
          </a:p>
          <a:p>
            <a:pPr algn="ctr">
              <a:lnSpc>
                <a:spcPct val="90000"/>
              </a:lnSpc>
              <a:spcAft>
                <a:spcPts val="600"/>
              </a:spcAft>
            </a:pPr>
            <a:endParaRPr lang="en-US" sz="3200" b="1" dirty="0">
              <a:solidFill>
                <a:schemeClr val="bg1"/>
              </a:solidFill>
            </a:endParaRPr>
          </a:p>
          <a:p>
            <a:pPr>
              <a:lnSpc>
                <a:spcPct val="90000"/>
              </a:lnSpc>
              <a:spcAft>
                <a:spcPts val="600"/>
              </a:spcAft>
            </a:pPr>
            <a:r>
              <a:rPr lang="en-US" sz="3200" dirty="0">
                <a:solidFill>
                  <a:schemeClr val="bg1"/>
                </a:solidFill>
              </a:rPr>
              <a:t>Azure Container Service</a:t>
            </a:r>
          </a:p>
          <a:p>
            <a:pPr>
              <a:lnSpc>
                <a:spcPct val="90000"/>
              </a:lnSpc>
              <a:spcAft>
                <a:spcPts val="600"/>
              </a:spcAft>
            </a:pPr>
            <a:r>
              <a:rPr lang="en-US" sz="2000" dirty="0">
                <a:solidFill>
                  <a:schemeClr val="bg1"/>
                </a:solidFill>
              </a:rPr>
              <a:t>Windows Containers in Preview</a:t>
            </a:r>
          </a:p>
          <a:p>
            <a:pPr>
              <a:lnSpc>
                <a:spcPct val="90000"/>
              </a:lnSpc>
              <a:spcAft>
                <a:spcPts val="600"/>
              </a:spcAft>
            </a:pPr>
            <a:endParaRPr lang="en-US" sz="2400" dirty="0">
              <a:solidFill>
                <a:schemeClr val="bg1"/>
              </a:solidFill>
            </a:endParaRPr>
          </a:p>
          <a:p>
            <a:pPr>
              <a:lnSpc>
                <a:spcPct val="90000"/>
              </a:lnSpc>
              <a:spcAft>
                <a:spcPts val="600"/>
              </a:spcAft>
            </a:pPr>
            <a:r>
              <a:rPr lang="en-US" sz="3200" dirty="0">
                <a:solidFill>
                  <a:schemeClr val="bg1"/>
                </a:solidFill>
              </a:rPr>
              <a:t>Azure Container Registry</a:t>
            </a:r>
          </a:p>
          <a:p>
            <a:pPr>
              <a:lnSpc>
                <a:spcPct val="90000"/>
              </a:lnSpc>
              <a:spcAft>
                <a:spcPts val="600"/>
              </a:spcAft>
            </a:pPr>
            <a:endParaRPr lang="en-US" sz="2400" dirty="0">
              <a:solidFill>
                <a:schemeClr val="bg1"/>
              </a:solidFill>
            </a:endParaRPr>
          </a:p>
          <a:p>
            <a:pPr>
              <a:lnSpc>
                <a:spcPct val="90000"/>
              </a:lnSpc>
              <a:spcAft>
                <a:spcPts val="600"/>
              </a:spcAft>
            </a:pPr>
            <a:r>
              <a:rPr lang="en-US" sz="3200" dirty="0">
                <a:solidFill>
                  <a:schemeClr val="bg1"/>
                </a:solidFill>
              </a:rPr>
              <a:t>Docker for Azure (Public Beta)</a:t>
            </a:r>
          </a:p>
          <a:p>
            <a:pPr>
              <a:lnSpc>
                <a:spcPct val="90000"/>
              </a:lnSpc>
              <a:spcAft>
                <a:spcPts val="600"/>
              </a:spcAft>
            </a:pPr>
            <a:endParaRPr lang="en-US" sz="2400" dirty="0">
              <a:solidFill>
                <a:schemeClr val="bg1"/>
              </a:solidFill>
            </a:endParaRPr>
          </a:p>
          <a:p>
            <a:pPr>
              <a:lnSpc>
                <a:spcPct val="90000"/>
              </a:lnSpc>
              <a:spcAft>
                <a:spcPts val="600"/>
              </a:spcAft>
            </a:pPr>
            <a:r>
              <a:rPr lang="en-US" sz="3200" dirty="0">
                <a:solidFill>
                  <a:schemeClr val="bg1"/>
                </a:solidFill>
              </a:rPr>
              <a:t>Windows Server 2016 with Containers</a:t>
            </a:r>
          </a:p>
          <a:p>
            <a:pPr>
              <a:lnSpc>
                <a:spcPct val="90000"/>
              </a:lnSpc>
              <a:spcAft>
                <a:spcPts val="600"/>
              </a:spcAft>
            </a:pPr>
            <a:endParaRPr lang="en-US" sz="2400" dirty="0">
              <a:solidFill>
                <a:schemeClr val="bg1"/>
              </a:solidFill>
            </a:endParaRPr>
          </a:p>
          <a:p>
            <a:pPr>
              <a:lnSpc>
                <a:spcPct val="90000"/>
              </a:lnSpc>
              <a:spcAft>
                <a:spcPts val="600"/>
              </a:spcAft>
            </a:pPr>
            <a:r>
              <a:rPr lang="en-US" sz="3200" dirty="0">
                <a:solidFill>
                  <a:schemeClr val="bg1"/>
                </a:solidFill>
              </a:rPr>
              <a:t>Azure App Service (Linux)</a:t>
            </a:r>
          </a:p>
        </p:txBody>
      </p:sp>
      <p:sp>
        <p:nvSpPr>
          <p:cNvPr id="8" name="TextBox 7"/>
          <p:cNvSpPr txBox="1"/>
          <p:nvPr/>
        </p:nvSpPr>
        <p:spPr>
          <a:xfrm>
            <a:off x="6520721" y="632108"/>
            <a:ext cx="6430768" cy="3560975"/>
          </a:xfrm>
          <a:prstGeom prst="rect">
            <a:avLst/>
          </a:prstGeom>
          <a:noFill/>
          <a:ln>
            <a:solidFill>
              <a:schemeClr val="bg1"/>
            </a:solidFill>
          </a:ln>
        </p:spPr>
        <p:txBody>
          <a:bodyPr wrap="square" lIns="182880" tIns="146304" rIns="182880" bIns="146304" rtlCol="0">
            <a:spAutoFit/>
          </a:bodyPr>
          <a:lstStyle/>
          <a:p>
            <a:pPr algn="ctr">
              <a:lnSpc>
                <a:spcPct val="90000"/>
              </a:lnSpc>
              <a:spcAft>
                <a:spcPts val="600"/>
              </a:spcAft>
            </a:pPr>
            <a:r>
              <a:rPr lang="en-US" sz="3200" b="1" dirty="0">
                <a:solidFill>
                  <a:schemeClr val="bg1"/>
                </a:solidFill>
              </a:rPr>
              <a:t>AWS</a:t>
            </a:r>
            <a:endParaRPr lang="en-US" sz="3200" dirty="0">
              <a:solidFill>
                <a:schemeClr val="bg1"/>
              </a:solidFill>
            </a:endParaRPr>
          </a:p>
          <a:p>
            <a:pPr>
              <a:lnSpc>
                <a:spcPct val="90000"/>
              </a:lnSpc>
              <a:spcAft>
                <a:spcPts val="600"/>
              </a:spcAft>
            </a:pPr>
            <a:r>
              <a:rPr lang="en-US" sz="3200" dirty="0">
                <a:solidFill>
                  <a:schemeClr val="bg1"/>
                </a:solidFill>
              </a:rPr>
              <a:t>Docker for AWS (Public Beta)</a:t>
            </a:r>
          </a:p>
          <a:p>
            <a:pPr>
              <a:lnSpc>
                <a:spcPct val="90000"/>
              </a:lnSpc>
              <a:spcAft>
                <a:spcPts val="600"/>
              </a:spcAft>
            </a:pPr>
            <a:endParaRPr lang="en-US" sz="2400" dirty="0">
              <a:solidFill>
                <a:schemeClr val="bg1"/>
              </a:solidFill>
            </a:endParaRPr>
          </a:p>
          <a:p>
            <a:pPr>
              <a:lnSpc>
                <a:spcPct val="90000"/>
              </a:lnSpc>
              <a:spcAft>
                <a:spcPts val="600"/>
              </a:spcAft>
            </a:pPr>
            <a:r>
              <a:rPr lang="en-US" sz="3200" dirty="0">
                <a:solidFill>
                  <a:schemeClr val="bg1"/>
                </a:solidFill>
              </a:rPr>
              <a:t>EC2 Container Service (ECS) (Beta)</a:t>
            </a:r>
          </a:p>
          <a:p>
            <a:pPr>
              <a:lnSpc>
                <a:spcPct val="90000"/>
              </a:lnSpc>
              <a:spcAft>
                <a:spcPts val="600"/>
              </a:spcAft>
            </a:pPr>
            <a:endParaRPr lang="en-US" sz="2400" dirty="0">
              <a:solidFill>
                <a:schemeClr val="bg1"/>
              </a:solidFill>
            </a:endParaRPr>
          </a:p>
          <a:p>
            <a:pPr>
              <a:lnSpc>
                <a:spcPct val="90000"/>
              </a:lnSpc>
              <a:spcAft>
                <a:spcPts val="600"/>
              </a:spcAft>
            </a:pPr>
            <a:r>
              <a:rPr lang="en-US" sz="3200" dirty="0">
                <a:solidFill>
                  <a:schemeClr val="bg1"/>
                </a:solidFill>
              </a:rPr>
              <a:t>Windows Server 2016</a:t>
            </a:r>
          </a:p>
        </p:txBody>
      </p:sp>
    </p:spTree>
    <p:extLst>
      <p:ext uri="{BB962C8B-B14F-4D97-AF65-F5344CB8AC3E}">
        <p14:creationId xmlns:p14="http://schemas.microsoft.com/office/powerpoint/2010/main" val="31853075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Console App</a:t>
            </a:r>
          </a:p>
        </p:txBody>
      </p:sp>
      <p:sp>
        <p:nvSpPr>
          <p:cNvPr id="4" name="Text Placeholder 3"/>
          <p:cNvSpPr>
            <a:spLocks noGrp="1"/>
          </p:cNvSpPr>
          <p:nvPr>
            <p:ph type="body" sz="quarter" idx="12"/>
          </p:nvPr>
        </p:nvSpPr>
        <p:spPr/>
        <p:txBody>
          <a:bodyPr/>
          <a:lstStyle/>
          <a:p>
            <a:endParaRPr lang="en-US"/>
          </a:p>
        </p:txBody>
      </p:sp>
      <p:pic>
        <p:nvPicPr>
          <p:cNvPr id="5" name="Picture 4"/>
          <p:cNvPicPr>
            <a:picLocks noChangeAspect="1"/>
          </p:cNvPicPr>
          <p:nvPr/>
        </p:nvPicPr>
        <p:blipFill>
          <a:blip r:embed="rId3"/>
          <a:stretch>
            <a:fillRect/>
          </a:stretch>
        </p:blipFill>
        <p:spPr>
          <a:xfrm>
            <a:off x="10199375" y="132682"/>
            <a:ext cx="1794134" cy="6725318"/>
          </a:xfrm>
          <a:prstGeom prst="rect">
            <a:avLst/>
          </a:prstGeom>
        </p:spPr>
      </p:pic>
    </p:spTree>
    <p:extLst>
      <p:ext uri="{BB962C8B-B14F-4D97-AF65-F5344CB8AC3E}">
        <p14:creationId xmlns:p14="http://schemas.microsoft.com/office/powerpoint/2010/main" val="3979233247"/>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p:cNvSpPr txBox="1"/>
          <p:nvPr/>
        </p:nvSpPr>
        <p:spPr>
          <a:xfrm>
            <a:off x="71919" y="1366463"/>
            <a:ext cx="12041311" cy="443813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a:ea typeface="+mn-ea"/>
                <a:cs typeface="+mn-cs"/>
              </a:rPr>
              <a:t>“Docker containers wrap a piece of software in a complete filesystem that contains everything needed to run: code, runtime, system tools, system libraries – anything that can be installed on a server. This guarantees that the software will always run the same, regardless of its environment.”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a:ea typeface="+mn-ea"/>
                <a:cs typeface="+mn-cs"/>
              </a:rPr>
              <a:t>-- https://www.docker.com/what-docker</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3600" b="0" i="0" u="none" strike="noStrike" kern="1200" cap="none" spc="0" normalizeH="0" baseline="0" noProof="0" dirty="0" err="1">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610924402"/>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Virtualization &amp; Isolation Levels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0674" y="1110766"/>
            <a:ext cx="8710651" cy="5747234"/>
          </a:xfrm>
          <a:prstGeom prst="rect">
            <a:avLst/>
          </a:prstGeom>
        </p:spPr>
      </p:pic>
      <p:sp>
        <p:nvSpPr>
          <p:cNvPr id="5" name="TextBox 4"/>
          <p:cNvSpPr txBox="1"/>
          <p:nvPr/>
        </p:nvSpPr>
        <p:spPr>
          <a:xfrm>
            <a:off x="1740673" y="6558740"/>
            <a:ext cx="8710651" cy="4339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737373"/>
                </a:solidFill>
                <a:effectLst/>
                <a:uLnTx/>
                <a:uFillTx/>
                <a:latin typeface="Segoe UI"/>
                <a:ea typeface="+mn-ea"/>
                <a:cs typeface="+mn-cs"/>
              </a:rPr>
              <a:t>Image source: https://docs.microsoft.com/en-us/azure/service-fabric/service-fabric-containers-overview</a:t>
            </a:r>
          </a:p>
        </p:txBody>
      </p:sp>
    </p:spTree>
    <p:extLst>
      <p:ext uri="{BB962C8B-B14F-4D97-AF65-F5344CB8AC3E}">
        <p14:creationId xmlns:p14="http://schemas.microsoft.com/office/powerpoint/2010/main" val="3799970751"/>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Docker &amp; Windows Containers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174" y="1108789"/>
            <a:ext cx="4373862" cy="1503433"/>
          </a:xfrm>
          <a:prstGeom prst="rect">
            <a:avLst/>
          </a:prstGeom>
        </p:spPr>
      </p:pic>
      <p:sp>
        <p:nvSpPr>
          <p:cNvPr id="6" name="Rectangle: Rounded Corners 5"/>
          <p:cNvSpPr/>
          <p:nvPr/>
        </p:nvSpPr>
        <p:spPr bwMode="auto">
          <a:xfrm>
            <a:off x="671174" y="3230533"/>
            <a:ext cx="2351314" cy="7033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sp>
        <p:nvSpPr>
          <p:cNvPr id="7" name="Rectangle: Rounded Corners 6"/>
          <p:cNvSpPr/>
          <p:nvPr/>
        </p:nvSpPr>
        <p:spPr bwMode="auto">
          <a:xfrm>
            <a:off x="3531474" y="3240582"/>
            <a:ext cx="2351314" cy="7033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Image(s)</a:t>
            </a:r>
          </a:p>
        </p:txBody>
      </p:sp>
      <p:cxnSp>
        <p:nvCxnSpPr>
          <p:cNvPr id="9" name="Straight Arrow Connector 8"/>
          <p:cNvCxnSpPr>
            <a:cxnSpLocks/>
            <a:endCxn id="6" idx="0"/>
          </p:cNvCxnSpPr>
          <p:nvPr/>
        </p:nvCxnSpPr>
        <p:spPr>
          <a:xfrm flipH="1">
            <a:off x="1846831" y="2210637"/>
            <a:ext cx="1584030" cy="101989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7" idx="0"/>
          </p:cNvCxnSpPr>
          <p:nvPr/>
        </p:nvCxnSpPr>
        <p:spPr>
          <a:xfrm>
            <a:off x="3455851" y="2210637"/>
            <a:ext cx="1251280" cy="102994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p:cNvSpPr/>
          <p:nvPr/>
        </p:nvSpPr>
        <p:spPr bwMode="auto">
          <a:xfrm>
            <a:off x="7636641" y="3024377"/>
            <a:ext cx="1879042" cy="512117"/>
          </a:xfrm>
          <a:prstGeom prst="round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docker</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p:txBody>
      </p:sp>
      <p:cxnSp>
        <p:nvCxnSpPr>
          <p:cNvPr id="29" name="Straight Arrow Connector 28"/>
          <p:cNvCxnSpPr>
            <a:cxnSpLocks/>
            <a:stCxn id="27" idx="2"/>
            <a:endCxn id="26" idx="0"/>
          </p:cNvCxnSpPr>
          <p:nvPr/>
        </p:nvCxnSpPr>
        <p:spPr>
          <a:xfrm>
            <a:off x="8576162" y="3536494"/>
            <a:ext cx="8692" cy="74410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638846" y="2466606"/>
            <a:ext cx="1657978"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manages</a:t>
            </a:r>
          </a:p>
        </p:txBody>
      </p:sp>
      <p:grpSp>
        <p:nvGrpSpPr>
          <p:cNvPr id="35" name="Group 34"/>
          <p:cNvGrpSpPr/>
          <p:nvPr/>
        </p:nvGrpSpPr>
        <p:grpSpPr>
          <a:xfrm>
            <a:off x="5045035" y="4280598"/>
            <a:ext cx="7079637" cy="2391507"/>
            <a:chOff x="5045035" y="4280598"/>
            <a:chExt cx="7079637" cy="2391507"/>
          </a:xfrm>
        </p:grpSpPr>
        <p:sp>
          <p:nvSpPr>
            <p:cNvPr id="26" name="Rectangle 25"/>
            <p:cNvSpPr/>
            <p:nvPr/>
          </p:nvSpPr>
          <p:spPr bwMode="auto">
            <a:xfrm>
              <a:off x="5045035" y="4280598"/>
              <a:ext cx="7079637" cy="239150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Docker Engine (daemon)</a:t>
              </a:r>
            </a:p>
          </p:txBody>
        </p:sp>
        <p:grpSp>
          <p:nvGrpSpPr>
            <p:cNvPr id="25" name="Group 24"/>
            <p:cNvGrpSpPr/>
            <p:nvPr/>
          </p:nvGrpSpPr>
          <p:grpSpPr>
            <a:xfrm>
              <a:off x="8811199" y="4900184"/>
              <a:ext cx="3113881" cy="1517302"/>
              <a:chOff x="4167256" y="4843305"/>
              <a:chExt cx="3880859" cy="1517302"/>
            </a:xfrm>
          </p:grpSpPr>
          <p:sp>
            <p:nvSpPr>
              <p:cNvPr id="20" name="Rectangle: Rounded Corners 19"/>
              <p:cNvSpPr/>
              <p:nvPr/>
            </p:nvSpPr>
            <p:spPr bwMode="auto">
              <a:xfrm>
                <a:off x="4167256" y="4843305"/>
                <a:ext cx="3880859" cy="1517302"/>
              </a:xfrm>
              <a:prstGeom prst="round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Windows Server Container</a:t>
                </a:r>
              </a:p>
            </p:txBody>
          </p:sp>
          <p:sp>
            <p:nvSpPr>
              <p:cNvPr id="19" name="Rectangle 18"/>
              <p:cNvSpPr/>
              <p:nvPr/>
            </p:nvSpPr>
            <p:spPr bwMode="auto">
              <a:xfrm>
                <a:off x="4416011" y="5763995"/>
                <a:ext cx="3383347" cy="4312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Windows Container</a:t>
                </a:r>
              </a:p>
            </p:txBody>
          </p:sp>
        </p:grpSp>
        <p:grpSp>
          <p:nvGrpSpPr>
            <p:cNvPr id="34" name="Group 33"/>
            <p:cNvGrpSpPr/>
            <p:nvPr/>
          </p:nvGrpSpPr>
          <p:grpSpPr>
            <a:xfrm>
              <a:off x="5267503" y="4900184"/>
              <a:ext cx="3113881" cy="1517302"/>
              <a:chOff x="5267503" y="4900184"/>
              <a:chExt cx="3113881" cy="1517302"/>
            </a:xfrm>
          </p:grpSpPr>
          <p:sp>
            <p:nvSpPr>
              <p:cNvPr id="22" name="Rectangle: Rounded Corners 21"/>
              <p:cNvSpPr/>
              <p:nvPr/>
            </p:nvSpPr>
            <p:spPr bwMode="auto">
              <a:xfrm>
                <a:off x="5267503" y="4900184"/>
                <a:ext cx="3113881" cy="1517302"/>
              </a:xfrm>
              <a:prstGeom prst="round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Hyper-V Container</a:t>
                </a:r>
              </a:p>
            </p:txBody>
          </p:sp>
          <p:sp>
            <p:nvSpPr>
              <p:cNvPr id="33" name="Rectangle 32"/>
              <p:cNvSpPr/>
              <p:nvPr/>
            </p:nvSpPr>
            <p:spPr bwMode="auto">
              <a:xfrm>
                <a:off x="5467096" y="5820874"/>
                <a:ext cx="2714693" cy="4312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Windows Container</a:t>
                </a:r>
              </a:p>
            </p:txBody>
          </p:sp>
        </p:grpSp>
      </p:grpSp>
    </p:spTree>
    <p:extLst>
      <p:ext uri="{BB962C8B-B14F-4D97-AF65-F5344CB8AC3E}">
        <p14:creationId xmlns:p14="http://schemas.microsoft.com/office/powerpoint/2010/main" val="1407732913"/>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304800" y="2643188"/>
            <a:ext cx="11887200" cy="903287"/>
          </a:xfrm>
        </p:spPr>
        <p:txBody>
          <a:bodyPr>
            <a:noAutofit/>
          </a:bodyPr>
          <a:lstStyle/>
          <a:p>
            <a:r>
              <a:rPr lang="en-US" sz="5998" dirty="0"/>
              <a:t>The cloud is changing expectations. </a:t>
            </a:r>
          </a:p>
        </p:txBody>
      </p:sp>
      <p:grpSp>
        <p:nvGrpSpPr>
          <p:cNvPr id="2" name="Group 1"/>
          <p:cNvGrpSpPr/>
          <p:nvPr/>
        </p:nvGrpSpPr>
        <p:grpSpPr>
          <a:xfrm>
            <a:off x="465269" y="2235515"/>
            <a:ext cx="2678485" cy="1309255"/>
            <a:chOff x="434097" y="2161309"/>
            <a:chExt cx="2678485" cy="1309255"/>
          </a:xfrm>
        </p:grpSpPr>
        <p:sp>
          <p:nvSpPr>
            <p:cNvPr id="7" name="Rectangle 6"/>
            <p:cNvSpPr/>
            <p:nvPr/>
          </p:nvSpPr>
          <p:spPr bwMode="auto">
            <a:xfrm>
              <a:off x="434097" y="2161309"/>
              <a:ext cx="2678485" cy="1309255"/>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2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50008" y="2643301"/>
              <a:ext cx="1652545" cy="443922"/>
            </a:xfrm>
            <a:prstGeom prst="rect">
              <a:avLst/>
            </a:prstGeom>
          </p:spPr>
        </p:pic>
      </p:grpSp>
      <p:grpSp>
        <p:nvGrpSpPr>
          <p:cNvPr id="13" name="Group 12"/>
          <p:cNvGrpSpPr/>
          <p:nvPr/>
        </p:nvGrpSpPr>
        <p:grpSpPr>
          <a:xfrm>
            <a:off x="4861813" y="2236586"/>
            <a:ext cx="2678485" cy="1309255"/>
            <a:chOff x="4830641" y="2162380"/>
            <a:chExt cx="2678485" cy="1309255"/>
          </a:xfrm>
        </p:grpSpPr>
        <p:sp>
          <p:nvSpPr>
            <p:cNvPr id="8" name="Rectangle 7"/>
            <p:cNvSpPr/>
            <p:nvPr/>
          </p:nvSpPr>
          <p:spPr bwMode="auto">
            <a:xfrm>
              <a:off x="4830641" y="2162380"/>
              <a:ext cx="2678485" cy="1309255"/>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2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236777" y="2661397"/>
              <a:ext cx="2100694" cy="298619"/>
            </a:xfrm>
            <a:prstGeom prst="rect">
              <a:avLst/>
            </a:prstGeom>
          </p:spPr>
        </p:pic>
      </p:grpSp>
      <p:grpSp>
        <p:nvGrpSpPr>
          <p:cNvPr id="14" name="Group 13"/>
          <p:cNvGrpSpPr/>
          <p:nvPr/>
        </p:nvGrpSpPr>
        <p:grpSpPr>
          <a:xfrm>
            <a:off x="9042460" y="2235515"/>
            <a:ext cx="2678485" cy="1309255"/>
            <a:chOff x="9011288" y="2161309"/>
            <a:chExt cx="2678485" cy="1309255"/>
          </a:xfrm>
        </p:grpSpPr>
        <p:sp>
          <p:nvSpPr>
            <p:cNvPr id="9" name="Rectangle 8"/>
            <p:cNvSpPr/>
            <p:nvPr/>
          </p:nvSpPr>
          <p:spPr bwMode="auto">
            <a:xfrm>
              <a:off x="9011288" y="2161309"/>
              <a:ext cx="2678485" cy="130925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2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9570092" y="2475190"/>
              <a:ext cx="1560875" cy="688675"/>
            </a:xfrm>
            <a:prstGeom prst="rect">
              <a:avLst/>
            </a:prstGeom>
          </p:spPr>
        </p:pic>
      </p:grpSp>
      <p:grpSp>
        <p:nvGrpSpPr>
          <p:cNvPr id="22" name="Group 21"/>
          <p:cNvGrpSpPr/>
          <p:nvPr/>
        </p:nvGrpSpPr>
        <p:grpSpPr>
          <a:xfrm>
            <a:off x="465269" y="3942705"/>
            <a:ext cx="2678485" cy="2078954"/>
            <a:chOff x="465269" y="3942705"/>
            <a:chExt cx="2912967" cy="2240744"/>
          </a:xfrm>
        </p:grpSpPr>
        <p:sp>
          <p:nvSpPr>
            <p:cNvPr id="16" name="Rectangle 15"/>
            <p:cNvSpPr/>
            <p:nvPr/>
          </p:nvSpPr>
          <p:spPr bwMode="auto">
            <a:xfrm>
              <a:off x="465269" y="3942705"/>
              <a:ext cx="2912967" cy="2240744"/>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2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2" descr="https://upload.wikimedia.org/wikipedia/commons/thumb/4/44/BMW.svg/2000px-BMW.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1640" y="3989696"/>
              <a:ext cx="2111726" cy="21117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p:cNvGrpSpPr/>
          <p:nvPr/>
        </p:nvGrpSpPr>
        <p:grpSpPr>
          <a:xfrm>
            <a:off x="4861813" y="3942706"/>
            <a:ext cx="2678485" cy="2078953"/>
            <a:chOff x="4861813" y="3942706"/>
            <a:chExt cx="2912967" cy="2241814"/>
          </a:xfrm>
        </p:grpSpPr>
        <p:sp>
          <p:nvSpPr>
            <p:cNvPr id="17" name="Rectangle 16"/>
            <p:cNvSpPr/>
            <p:nvPr/>
          </p:nvSpPr>
          <p:spPr bwMode="auto">
            <a:xfrm>
              <a:off x="4861813" y="3943776"/>
              <a:ext cx="2912967" cy="2240744"/>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2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Picture 8" descr="https://upload.wikimedia.org/wikipedia/commons/thumb/3/3f/NBC_logo.svg/2000px-NBC_logo.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03442" y="3942706"/>
              <a:ext cx="2233539" cy="21587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p:cNvGrpSpPr/>
          <p:nvPr/>
        </p:nvGrpSpPr>
        <p:grpSpPr>
          <a:xfrm>
            <a:off x="9042460" y="3942705"/>
            <a:ext cx="2678485" cy="2078954"/>
            <a:chOff x="9042460" y="3942705"/>
            <a:chExt cx="2951924" cy="2240744"/>
          </a:xfrm>
        </p:grpSpPr>
        <p:sp>
          <p:nvSpPr>
            <p:cNvPr id="18" name="Rectangle 17"/>
            <p:cNvSpPr/>
            <p:nvPr/>
          </p:nvSpPr>
          <p:spPr bwMode="auto">
            <a:xfrm>
              <a:off x="9042460" y="3942705"/>
              <a:ext cx="2912967" cy="2240744"/>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2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 name="Picture 6" descr="https://upload.wikimedia.org/wikipedia/commons/thumb/6/67/Alaska_Airlines_Logo.svg/2000px-Alaska_Airlines_Logo.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101576" y="4542756"/>
              <a:ext cx="2892808" cy="9488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5018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08333E-7 2.59259E-6 L 0.00091 -0.32824 " pathEditMode="relative" rAng="0" ptsTypes="AA">
                                      <p:cBhvr>
                                        <p:cTn id="6" dur="2000" fill="hold"/>
                                        <p:tgtEl>
                                          <p:spTgt spid="5"/>
                                        </p:tgtEl>
                                        <p:attrNameLst>
                                          <p:attrName>ppt_x</p:attrName>
                                          <p:attrName>ppt_y</p:attrName>
                                        </p:attrNameLst>
                                      </p:cBhvr>
                                      <p:rCtr x="39" y="-16412"/>
                                    </p:animMotion>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000"/>
                                        <p:tgtEl>
                                          <p:spTgt spid="14"/>
                                        </p:tgtEl>
                                      </p:cBhvr>
                                    </p:animEffect>
                                    <p:anim calcmode="lin" valueType="num">
                                      <p:cBhvr>
                                        <p:cTn id="12" dur="1000" fill="hold"/>
                                        <p:tgtEl>
                                          <p:spTgt spid="14"/>
                                        </p:tgtEl>
                                        <p:attrNameLst>
                                          <p:attrName>ppt_x</p:attrName>
                                        </p:attrNameLst>
                                      </p:cBhvr>
                                      <p:tavLst>
                                        <p:tav tm="0">
                                          <p:val>
                                            <p:strVal val="#ppt_x"/>
                                          </p:val>
                                        </p:tav>
                                        <p:tav tm="100000">
                                          <p:val>
                                            <p:strVal val="#ppt_x"/>
                                          </p:val>
                                        </p:tav>
                                      </p:tavLst>
                                    </p:anim>
                                    <p:anim calcmode="lin" valueType="num">
                                      <p:cBhvr>
                                        <p:cTn id="13" dur="1000" fill="hold"/>
                                        <p:tgtEl>
                                          <p:spTgt spid="14"/>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1000"/>
                                        <p:tgtEl>
                                          <p:spTgt spid="23"/>
                                        </p:tgtEl>
                                      </p:cBhvr>
                                    </p:animEffect>
                                    <p:anim calcmode="lin" valueType="num">
                                      <p:cBhvr>
                                        <p:cTn id="29" dur="1000" fill="hold"/>
                                        <p:tgtEl>
                                          <p:spTgt spid="23"/>
                                        </p:tgtEl>
                                        <p:attrNameLst>
                                          <p:attrName>ppt_x</p:attrName>
                                        </p:attrNameLst>
                                      </p:cBhvr>
                                      <p:tavLst>
                                        <p:tav tm="0">
                                          <p:val>
                                            <p:strVal val="#ppt_x"/>
                                          </p:val>
                                        </p:tav>
                                        <p:tav tm="100000">
                                          <p:val>
                                            <p:strVal val="#ppt_x"/>
                                          </p:val>
                                        </p:tav>
                                      </p:tavLst>
                                    </p:anim>
                                    <p:anim calcmode="lin" valueType="num">
                                      <p:cBhvr>
                                        <p:cTn id="30" dur="1000" fill="hold"/>
                                        <p:tgtEl>
                                          <p:spTgt spid="23"/>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1000"/>
                                        <p:tgtEl>
                                          <p:spTgt spid="24"/>
                                        </p:tgtEl>
                                      </p:cBhvr>
                                    </p:animEffect>
                                    <p:anim calcmode="lin" valueType="num">
                                      <p:cBhvr>
                                        <p:cTn id="34" dur="1000" fill="hold"/>
                                        <p:tgtEl>
                                          <p:spTgt spid="24"/>
                                        </p:tgtEl>
                                        <p:attrNameLst>
                                          <p:attrName>ppt_x</p:attrName>
                                        </p:attrNameLst>
                                      </p:cBhvr>
                                      <p:tavLst>
                                        <p:tav tm="0">
                                          <p:val>
                                            <p:strVal val="#ppt_x"/>
                                          </p:val>
                                        </p:tav>
                                        <p:tav tm="100000">
                                          <p:val>
                                            <p:strVal val="#ppt_x"/>
                                          </p:val>
                                        </p:tav>
                                      </p:tavLst>
                                    </p:anim>
                                    <p:anim calcmode="lin" valueType="num">
                                      <p:cBhvr>
                                        <p:cTn id="35" dur="1000" fill="hold"/>
                                        <p:tgtEl>
                                          <p:spTgt spid="24"/>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1000"/>
                                        <p:tgtEl>
                                          <p:spTgt spid="22"/>
                                        </p:tgtEl>
                                      </p:cBhvr>
                                    </p:animEffect>
                                    <p:anim calcmode="lin" valueType="num">
                                      <p:cBhvr>
                                        <p:cTn id="39" dur="1000" fill="hold"/>
                                        <p:tgtEl>
                                          <p:spTgt spid="22"/>
                                        </p:tgtEl>
                                        <p:attrNameLst>
                                          <p:attrName>ppt_x</p:attrName>
                                        </p:attrNameLst>
                                      </p:cBhvr>
                                      <p:tavLst>
                                        <p:tav tm="0">
                                          <p:val>
                                            <p:strVal val="#ppt_x"/>
                                          </p:val>
                                        </p:tav>
                                        <p:tav tm="100000">
                                          <p:val>
                                            <p:strVal val="#ppt_x"/>
                                          </p:val>
                                        </p:tav>
                                      </p:tavLst>
                                    </p:anim>
                                    <p:anim calcmode="lin" valueType="num">
                                      <p:cBhvr>
                                        <p:cTn id="4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1217195"/>
            <a:ext cx="5378548" cy="2872902"/>
          </a:xfrm>
        </p:spPr>
        <p:txBody>
          <a:bodyPr/>
          <a:lstStyle/>
          <a:p>
            <a:r>
              <a:rPr lang="en-US" dirty="0"/>
              <a:t>What are app developers looking for?</a:t>
            </a:r>
          </a:p>
        </p:txBody>
      </p:sp>
      <p:sp>
        <p:nvSpPr>
          <p:cNvPr id="4" name="Picture Placeholder 3"/>
          <p:cNvSpPr>
            <a:spLocks noGrp="1"/>
          </p:cNvSpPr>
          <p:nvPr>
            <p:ph type="pic" sz="quarter" idx="10"/>
          </p:nvPr>
        </p:nvSpPr>
        <p:spPr/>
      </p:sp>
    </p:spTree>
    <p:extLst>
      <p:ext uri="{BB962C8B-B14F-4D97-AF65-F5344CB8AC3E}">
        <p14:creationId xmlns:p14="http://schemas.microsoft.com/office/powerpoint/2010/main" val="3103007887"/>
      </p:ext>
    </p:extLst>
  </p:cSld>
  <p:clrMapOvr>
    <a:masterClrMapping/>
  </p:clrMapOvr>
  <p:transition>
    <p:fade/>
  </p:transition>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6483</TotalTime>
  <Words>10500</Words>
  <Application>Microsoft Office PowerPoint</Application>
  <PresentationFormat>Widescreen</PresentationFormat>
  <Paragraphs>1563</Paragraphs>
  <Slides>112</Slides>
  <Notes>75</Notes>
  <HiddenSlides>60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112</vt:i4>
      </vt:variant>
    </vt:vector>
  </HeadingPairs>
  <TitlesOfParts>
    <vt:vector size="128" baseType="lpstr">
      <vt:lpstr>MS PGothic</vt:lpstr>
      <vt:lpstr>Arial</vt:lpstr>
      <vt:lpstr>Calibri</vt:lpstr>
      <vt:lpstr>Calibri Light</vt:lpstr>
      <vt:lpstr>Cambria Math</vt:lpstr>
      <vt:lpstr>Consolas</vt:lpstr>
      <vt:lpstr>Segoe UI</vt:lpstr>
      <vt:lpstr>Segoe UI Condensed</vt:lpstr>
      <vt:lpstr>Segoe UI Light</vt:lpstr>
      <vt:lpstr>Segoe UI Semibold</vt:lpstr>
      <vt:lpstr>Symbol</vt:lpstr>
      <vt:lpstr>Wingdings</vt:lpstr>
      <vt:lpstr>5-30721_Build_2016_Template_Light</vt:lpstr>
      <vt:lpstr>WHITE TEMPLATE</vt:lpstr>
      <vt:lpstr>Office Theme</vt:lpstr>
      <vt:lpstr>1_5-30721_Build_2016_Template_Light</vt:lpstr>
      <vt:lpstr>Containers for Windows Developers</vt:lpstr>
      <vt:lpstr>Containers for Windows Developers</vt:lpstr>
      <vt:lpstr>Michael S. Collier</vt:lpstr>
      <vt:lpstr>http://aka.ms/FundAzure2e</vt:lpstr>
      <vt:lpstr>Setting Expectations</vt:lpstr>
      <vt:lpstr>Docker ≠ Containers</vt:lpstr>
      <vt:lpstr>History Lesson</vt:lpstr>
      <vt:lpstr>Docker Additions to Containers</vt:lpstr>
      <vt:lpstr>Docker Architecture</vt:lpstr>
      <vt:lpstr>VMs vs. Containers</vt:lpstr>
      <vt:lpstr>VM vs. Container</vt:lpstr>
      <vt:lpstr>VM vs. Container</vt:lpstr>
      <vt:lpstr>The Case for VMs</vt:lpstr>
      <vt:lpstr>Windows Server 2016</vt:lpstr>
      <vt:lpstr>Windows Server 2016 Container Hosts</vt:lpstr>
      <vt:lpstr>Nano Server: just enough OS</vt:lpstr>
      <vt:lpstr>High Level Architecture</vt:lpstr>
      <vt:lpstr>Windows Containers</vt:lpstr>
      <vt:lpstr>Windows Containers</vt:lpstr>
      <vt:lpstr>Windows Containers</vt:lpstr>
      <vt:lpstr>Windows Containers</vt:lpstr>
      <vt:lpstr>Windows Containers</vt:lpstr>
      <vt:lpstr>Windows Containers</vt:lpstr>
      <vt:lpstr>Windows Containers</vt:lpstr>
      <vt:lpstr>Windows Containers</vt:lpstr>
      <vt:lpstr>Windows Containers</vt:lpstr>
      <vt:lpstr>PowerPoint Presentation</vt:lpstr>
      <vt:lpstr>Windows Container Isolation Modes</vt:lpstr>
      <vt:lpstr>General Guidance</vt:lpstr>
      <vt:lpstr>What? Where?</vt:lpstr>
      <vt:lpstr>Getting Started with Docker</vt:lpstr>
      <vt:lpstr>Disclaimer: Forget the GUI</vt:lpstr>
      <vt:lpstr>Forget the GUI . . . But . . . . </vt:lpstr>
      <vt:lpstr>Installing Docker on Windows</vt:lpstr>
      <vt:lpstr>Docker on Windows</vt:lpstr>
      <vt:lpstr>Building our own Images - Dockerfile</vt:lpstr>
      <vt:lpstr>Building our own Images - Dockerfile</vt:lpstr>
      <vt:lpstr>Immutability &amp; Layers</vt:lpstr>
      <vt:lpstr>Docker Compose</vt:lpstr>
      <vt:lpstr>Docker Compose</vt:lpstr>
      <vt:lpstr>Docker on Windows</vt:lpstr>
      <vt:lpstr>PowerPoint Presentation</vt:lpstr>
      <vt:lpstr>Private Image Repositories</vt:lpstr>
      <vt:lpstr>Orchestrations – multiple hosts</vt:lpstr>
      <vt:lpstr>Azure Container Service</vt:lpstr>
      <vt:lpstr>Dev/Test in “The Cloud”</vt:lpstr>
      <vt:lpstr>Licensing</vt:lpstr>
      <vt:lpstr>Getting Started</vt:lpstr>
      <vt:lpstr>Resources</vt:lpstr>
      <vt:lpstr>Advance your Azure Skills</vt:lpstr>
      <vt:lpstr>Thank you!</vt:lpstr>
      <vt:lpstr>Questions?</vt:lpstr>
      <vt:lpstr>Thank You!</vt:lpstr>
      <vt:lpstr>Modern App Development, Flexible Isolation</vt:lpstr>
      <vt:lpstr>Building our own Images - Dockerfile</vt:lpstr>
      <vt:lpstr>Active Directory Identity for Containers</vt:lpstr>
      <vt:lpstr>Visual Studio 2017 Docker Tools</vt:lpstr>
      <vt:lpstr>Running our first Container/Image</vt:lpstr>
      <vt:lpstr>Managing Containers</vt:lpstr>
      <vt:lpstr>PowerPoint Presentation</vt:lpstr>
      <vt:lpstr>Putting it all together…      The true power of choice</vt:lpstr>
      <vt:lpstr>Build it and they will come</vt:lpstr>
      <vt:lpstr>Azure CLI 2.0 Preview</vt:lpstr>
      <vt:lpstr>PowerPoint Presentation</vt:lpstr>
      <vt:lpstr>PowerPoint Presentation</vt:lpstr>
      <vt:lpstr>ASP.NET MVC on Windows Containers / Docker</vt:lpstr>
      <vt:lpstr>Every company is a software company</vt:lpstr>
      <vt:lpstr>Every company is a software company</vt:lpstr>
      <vt:lpstr>The cloud is changing expectations. </vt:lpstr>
      <vt:lpstr>Operating System Deployment Modes </vt:lpstr>
      <vt:lpstr>Dev env / Jenkins / container</vt:lpstr>
      <vt:lpstr>Active Directory Identity for Containers</vt:lpstr>
      <vt:lpstr>Windows Containers in AWS</vt:lpstr>
      <vt:lpstr>EC2 Container Service</vt:lpstr>
      <vt:lpstr>PowerPoint Presentation</vt:lpstr>
      <vt:lpstr>Consistency through Dev, Test, &amp; Prod</vt:lpstr>
      <vt:lpstr>PowerPoint Presentation</vt:lpstr>
      <vt:lpstr>Tell and Show</vt:lpstr>
      <vt:lpstr>Windows Containers in Azure</vt:lpstr>
      <vt:lpstr>Create Azure VM</vt:lpstr>
      <vt:lpstr>Azure Container Registry</vt:lpstr>
      <vt:lpstr>Azure Container Registry</vt:lpstr>
      <vt:lpstr>Azure Container Service</vt:lpstr>
      <vt:lpstr>Azure App Service for Linux</vt:lpstr>
      <vt:lpstr>Building our own Images - Dockerfile</vt:lpstr>
      <vt:lpstr>Docker Architecture</vt:lpstr>
      <vt:lpstr>History Lesson</vt:lpstr>
      <vt:lpstr>Containers Offer</vt:lpstr>
      <vt:lpstr>Windows Containers</vt:lpstr>
      <vt:lpstr>Hyper-V Containers</vt:lpstr>
      <vt:lpstr>Development &amp; Test in the Cloud</vt:lpstr>
      <vt:lpstr>Azure Container Service</vt:lpstr>
      <vt:lpstr>Azure Container Service</vt:lpstr>
      <vt:lpstr>.NET Console App</vt:lpstr>
      <vt:lpstr>PowerPoint Presentation</vt:lpstr>
      <vt:lpstr>Virtualization &amp; Isolation Levels</vt:lpstr>
      <vt:lpstr>Docker &amp; Windows Containers</vt:lpstr>
      <vt:lpstr>The cloud is changing expectations. </vt:lpstr>
      <vt:lpstr>What are app developers looking for?</vt:lpstr>
      <vt:lpstr>The cloud is changing expectations. </vt:lpstr>
      <vt:lpstr>Why Should You Care?</vt:lpstr>
      <vt:lpstr>Easy experimentation</vt:lpstr>
      <vt:lpstr>Easy &amp; consistent dev environment setup</vt:lpstr>
      <vt:lpstr>Containers Offer</vt:lpstr>
      <vt:lpstr>Making Them Ideal For</vt:lpstr>
      <vt:lpstr>Managing Images</vt:lpstr>
      <vt:lpstr>Docker on Windows</vt:lpstr>
      <vt:lpstr>Building our own Images - Dockerfile</vt:lpstr>
      <vt:lpstr>PowerPoint Presentation</vt:lpstr>
      <vt:lpstr>PowerPoint Presentation</vt:lpstr>
      <vt:lpstr>PowerPoint Presentation</vt:lpstr>
      <vt:lpstr>Development &amp; Test in the Cloud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 on Your ARM Strength</dc:title>
  <dc:creator>Michael Collier</dc:creator>
  <cp:lastModifiedBy>Michael Collier</cp:lastModifiedBy>
  <cp:revision>755</cp:revision>
  <dcterms:created xsi:type="dcterms:W3CDTF">2016-04-26T18:26:58Z</dcterms:created>
  <dcterms:modified xsi:type="dcterms:W3CDTF">2017-01-12T13:44:36Z</dcterms:modified>
</cp:coreProperties>
</file>